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svg" ContentType="image/svg+xml"/>
  <Default Extension="wdp" ContentType="image/vnd.ms-photo"/>
  <Default Extension="fntdata" ContentType="application/x-fontdata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7" r:id="rId1"/>
  </p:sldMasterIdLst>
  <p:notesMasterIdLst>
    <p:notesMasterId r:id="rId37"/>
  </p:notesMasterIdLst>
  <p:handoutMasterIdLst>
    <p:handoutMasterId r:id="rId38"/>
  </p:handoutMasterIdLst>
  <p:sldIdLst>
    <p:sldId id="264" r:id="rId2"/>
    <p:sldId id="267" r:id="rId3"/>
    <p:sldId id="306" r:id="rId4"/>
    <p:sldId id="349" r:id="rId5"/>
    <p:sldId id="354" r:id="rId6"/>
    <p:sldId id="350" r:id="rId7"/>
    <p:sldId id="316" r:id="rId8"/>
    <p:sldId id="318" r:id="rId9"/>
    <p:sldId id="319" r:id="rId10"/>
    <p:sldId id="320" r:id="rId11"/>
    <p:sldId id="324" r:id="rId12"/>
    <p:sldId id="325" r:id="rId13"/>
    <p:sldId id="336" r:id="rId14"/>
    <p:sldId id="331" r:id="rId15"/>
    <p:sldId id="338" r:id="rId16"/>
    <p:sldId id="339" r:id="rId17"/>
    <p:sldId id="327" r:id="rId18"/>
  </p:sldIdLst>
  <p:sldSz cx="18288000" cy="1028541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MTS Compact" panose="020B0306020102020303" pitchFamily="34" charset="0"/>
      <p:regular r:id="rId47"/>
      <p:bold r:id="rId48"/>
    </p:embeddedFont>
    <p:embeddedFont>
      <p:font typeface="MTS Text" panose="020B0306020102020303" pitchFamily="34" charset="0"/>
      <p:regular r:id="rId49"/>
      <p:bold r:id="rId50"/>
    </p:embeddedFont>
    <p:embeddedFont>
      <p:font typeface="MTS Wide Medium" panose="020B0306020102020303" pitchFamily="34" charset="0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0B8"/>
    <a:srgbClr val="E0DFF1"/>
    <a:srgbClr val="FFFFFF"/>
    <a:srgbClr val="464646"/>
    <a:srgbClr val="282828"/>
    <a:srgbClr val="F4F4F4"/>
    <a:srgbClr val="E1EEFA"/>
    <a:srgbClr val="E8E8E8"/>
    <a:srgbClr val="1B1D22"/>
    <a:srgbClr val="9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1"/>
    <p:restoredTop sz="96405"/>
  </p:normalViewPr>
  <p:slideViewPr>
    <p:cSldViewPr>
      <p:cViewPr varScale="1">
        <p:scale>
          <a:sx n="78" d="100"/>
          <a:sy n="78" d="100"/>
        </p:scale>
        <p:origin x="216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72" y="184"/>
      </p:cViewPr>
      <p:guideLst/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font" Target="/ppt/fonts/font1.fntdata" Id="rId39" /><Relationship Type="http://schemas.openxmlformats.org/officeDocument/2006/relationships/font" Target="/ppt/fonts/font4.fntdata" Id="rId42" /><Relationship Type="http://schemas.openxmlformats.org/officeDocument/2006/relationships/font" Target="/ppt/fonts/font9.fntdata" Id="rId47" /><Relationship Type="http://schemas.openxmlformats.org/officeDocument/2006/relationships/font" Target="/ppt/fonts/font12.fntdata" Id="rId50" /><Relationship Type="http://schemas.openxmlformats.org/officeDocument/2006/relationships/tableStyles" Target="/ppt/tableStyles.xml" Id="rId55" /><Relationship Type="http://schemas.openxmlformats.org/officeDocument/2006/relationships/slide" Target="/ppt/slides/slide6.xml" Id="rId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37" /><Relationship Type="http://schemas.openxmlformats.org/officeDocument/2006/relationships/font" Target="/ppt/fonts/font2.fntdata" Id="rId40" /><Relationship Type="http://schemas.openxmlformats.org/officeDocument/2006/relationships/font" Target="/ppt/fonts/font7.fntdata" Id="rId45" /><Relationship Type="http://schemas.openxmlformats.org/officeDocument/2006/relationships/viewProps" Target="/ppt/viewProps.xml" Id="rId53" /><Relationship Type="http://schemas.openxmlformats.org/officeDocument/2006/relationships/slide" Target="/ppt/slides/slide4.xml" Id="rId5" /><Relationship Type="http://schemas.openxmlformats.org/officeDocument/2006/relationships/slide" Target="/ppt/slides/slide9.xml" Id="rId10" /><Relationship Type="http://schemas.openxmlformats.org/officeDocument/2006/relationships/font" Target="/ppt/fonts/font6.fntdata" Id="rId44" /><Relationship Type="http://schemas.openxmlformats.org/officeDocument/2006/relationships/presProps" Target="/ppt/presProps.xml" Id="rId52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font" Target="/ppt/fonts/font5.fntdata" Id="rId43" /><Relationship Type="http://schemas.openxmlformats.org/officeDocument/2006/relationships/font" Target="/ppt/fonts/font10.fntdata" Id="rId48" /><Relationship Type="http://schemas.openxmlformats.org/officeDocument/2006/relationships/slide" Target="/ppt/slides/slide7.xml" Id="rId8" /><Relationship Type="http://schemas.openxmlformats.org/officeDocument/2006/relationships/font" Target="/ppt/fonts/font13.fntdata" Id="rId51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handoutMaster" Target="/ppt/handoutMasters/handoutMaster1.xml" Id="rId38" /><Relationship Type="http://schemas.openxmlformats.org/officeDocument/2006/relationships/font" Target="/ppt/fonts/font8.fntdata" Id="rId46" /><Relationship Type="http://schemas.openxmlformats.org/officeDocument/2006/relationships/font" Target="/ppt/fonts/font3.fntdata" Id="rId41" /><Relationship Type="http://schemas.openxmlformats.org/officeDocument/2006/relationships/theme" Target="/ppt/theme/theme1.xml" Id="rId54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4.xml" Id="rId15" /><Relationship Type="http://schemas.openxmlformats.org/officeDocument/2006/relationships/font" Target="/ppt/fonts/font11.fntdata" Id="rId49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9C82BA4-A0E0-B3AE-BB00-C050FE2282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CA14D4-145E-E7D3-B5E1-73E66B8F29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3A5D7C-B49C-D182-6FF2-6A8CE34ED7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36039-0B75-A149-9EA7-03FD2D70EEE2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F7F3C098-BFB4-1BFD-4D38-86F75C9774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D820-D7A0-DB49-8799-E5055770A4A2}" type="datetimeFigureOut">
              <a:rPr lang="ru-RU" smtClean="0"/>
              <a:t>15.10.2025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216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5A053-2AB5-4049-BA2F-3279DF3D0CB7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62D7E-B180-0841-90DA-9AA6E5A921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41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62D7E-B180-0841-90DA-9AA6E5A921D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235245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image" Target="/ppt/media/image3.svg" Id="rId3" /><Relationship Type="http://schemas.openxmlformats.org/officeDocument/2006/relationships/image" Target="/ppt/media/image6.png" Id="rId7" /><Relationship Type="http://schemas.openxmlformats.org/officeDocument/2006/relationships/image" Target="/ppt/media/image2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1.png" Id="rId6" /><Relationship Type="http://schemas.openxmlformats.org/officeDocument/2006/relationships/image" Target="/ppt/media/image5.svg" Id="rId5" /><Relationship Type="http://schemas.openxmlformats.org/officeDocument/2006/relationships/image" Target="/ppt/media/image4.png" Id="rId4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image" Target="/ppt/media/image5.svg" Id="rId3" /><Relationship Type="http://schemas.openxmlformats.org/officeDocument/2006/relationships/image" Target="/ppt/media/image4.png" Id="rId2" /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image" Target="/ppt/media/image7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11.svg" Id="rId6" /><Relationship Type="http://schemas.openxmlformats.org/officeDocument/2006/relationships/image" Target="/ppt/media/image10.png" Id="rId5" /><Relationship Type="http://schemas.openxmlformats.org/officeDocument/2006/relationships/image" Target="/ppt/media/image9.png" Id="rId4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image" Target="/ppt/media/image17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5.svg" Id="rId4" /></Relationships>
</file>

<file path=ppt/slideLayouts/_rels/slideLayout7.xml.rels>&#65279;<?xml version="1.0" encoding="utf-8"?><Relationships xmlns="http://schemas.openxmlformats.org/package/2006/relationships"><Relationship Type="http://schemas.microsoft.com/office/2007/relationships/hdphoto" Target="/ppt/media/hdphoto1.wdp" Id="rId3" /><Relationship Type="http://schemas.openxmlformats.org/officeDocument/2006/relationships/image" Target="/ppt/media/image18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5.svg" Id="rId6" /><Relationship Type="http://schemas.openxmlformats.org/officeDocument/2006/relationships/image" Target="/ppt/media/image4.png" Id="rId5" /><Relationship Type="http://schemas.openxmlformats.org/officeDocument/2006/relationships/image" Target="/ppt/media/image17.png" Id="rId4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5.svg" Id="rId3" /><Relationship Type="http://schemas.openxmlformats.org/officeDocument/2006/relationships/image" Target="/ppt/media/image4.png" Id="rId2" /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заголовком">
    <p:bg>
      <p:bgPr>
        <a:solidFill>
          <a:srgbClr val="E0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Текст 19">
            <a:extLst>
              <a:ext uri="{FF2B5EF4-FFF2-40B4-BE49-F238E27FC236}">
                <a16:creationId xmlns:a16="http://schemas.microsoft.com/office/drawing/2014/main" id="{2FED152D-3790-9AF8-0C43-F0513A49E5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144" y="7302946"/>
            <a:ext cx="3913271" cy="494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 spc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 dirty="0"/>
              <a:t>Спикер</a:t>
            </a:r>
          </a:p>
        </p:txBody>
      </p:sp>
      <p:sp>
        <p:nvSpPr>
          <p:cNvPr id="37" name="Текст 19">
            <a:extLst>
              <a:ext uri="{FF2B5EF4-FFF2-40B4-BE49-F238E27FC236}">
                <a16:creationId xmlns:a16="http://schemas.microsoft.com/office/drawing/2014/main" id="{6BBA2873-3E6B-A729-8434-02E5C1E00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9144" y="7917651"/>
            <a:ext cx="3913271" cy="719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 spc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F455CD4-767E-99AB-29DD-0FDED9A4358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9137" y="7386084"/>
            <a:ext cx="914400" cy="9144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Ваше фото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F4C567-D521-37FE-83D3-0688E8ACB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8564"/>
          <a:stretch/>
        </p:blipFill>
        <p:spPr>
          <a:xfrm>
            <a:off x="287016" y="293980"/>
            <a:ext cx="3691860" cy="986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911D33-180A-B332-A638-24C4AD779D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8612" y="293980"/>
            <a:ext cx="1190482" cy="986400"/>
          </a:xfrm>
          <a:prstGeom prst="rect">
            <a:avLst/>
          </a:prstGeom>
        </p:spPr>
      </p:pic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181894A-842E-7782-DEAE-803F8D0680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056" y="1686322"/>
            <a:ext cx="13716000" cy="28083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7200" spc="300" baseline="0">
                <a:solidFill>
                  <a:schemeClr val="tx1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34" name="Google Shape;13;p8" descr="MTS LOGO.pdf">
            <a:extLst>
              <a:ext uri="{FF2B5EF4-FFF2-40B4-BE49-F238E27FC236}">
                <a16:creationId xmlns:a16="http://schemas.microsoft.com/office/drawing/2014/main" id="{11870475-8CF0-57BF-CB28-2A7D9C068360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15809495" y="1"/>
            <a:ext cx="2478505" cy="2478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7B399F0-A247-78F6-BB7F-EF5C6D5B9130}"/>
              </a:ext>
            </a:extLst>
          </p:cNvPr>
          <p:cNvGrpSpPr/>
          <p:nvPr userDrawn="1"/>
        </p:nvGrpSpPr>
        <p:grpSpPr>
          <a:xfrm>
            <a:off x="287016" y="9247162"/>
            <a:ext cx="3854733" cy="705600"/>
            <a:chOff x="431031" y="7821482"/>
            <a:chExt cx="3854733" cy="705600"/>
          </a:xfrm>
        </p:grpSpPr>
        <p:sp>
          <p:nvSpPr>
            <p:cNvPr id="3" name="Скругленный прямоугольник 2">
              <a:extLst>
                <a:ext uri="{FF2B5EF4-FFF2-40B4-BE49-F238E27FC236}">
                  <a16:creationId xmlns:a16="http://schemas.microsoft.com/office/drawing/2014/main" id="{80B33B55-3E1A-A399-2788-A8356CBE8124}"/>
                </a:ext>
              </a:extLst>
            </p:cNvPr>
            <p:cNvSpPr/>
            <p:nvPr userDrawn="1"/>
          </p:nvSpPr>
          <p:spPr>
            <a:xfrm>
              <a:off x="431031" y="7821482"/>
              <a:ext cx="2952327" cy="705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500" b="0" i="0" spc="80" baseline="0" dirty="0">
                  <a:solidFill>
                    <a:srgbClr val="464646"/>
                  </a:solidFill>
                  <a:latin typeface="MTS Compact" panose="020B0306020102020303" pitchFamily="34" charset="0"/>
                  <a:ea typeface="MTS Compact" panose="020B0306020102020303" pitchFamily="34" charset="0"/>
                </a:rPr>
                <a:t>МТС х НИУ ВШЭ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0C77016-8E65-2D86-3FC8-E8E0835ECE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4178" y="7821482"/>
              <a:ext cx="851586" cy="705600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C6D9A0-6C17-9F79-425E-76E9BC160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-2595" r="24372"/>
          <a:stretch/>
        </p:blipFill>
        <p:spPr>
          <a:xfrm>
            <a:off x="6000146" y="1830338"/>
            <a:ext cx="12287854" cy="87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3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0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BA3F4-E96F-328C-C268-D8D03B29C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000" y="318170"/>
            <a:ext cx="16316696" cy="130016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6600" spc="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A10348-71C1-9527-FABE-5715355BC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915159" y="9529197"/>
            <a:ext cx="4114800" cy="547687"/>
          </a:xfrm>
        </p:spPr>
        <p:txBody>
          <a:bodyPr/>
          <a:lstStyle/>
          <a:p>
            <a:fld id="{DE506AF4-C855-1743-843F-45083695CBB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BC74CDB-3A2A-0996-EDF3-35DDD0B5E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00" y="3270498"/>
            <a:ext cx="7450282" cy="5616624"/>
          </a:xfrm>
        </p:spPr>
        <p:txBody>
          <a:bodyPr>
            <a:normAutofit/>
          </a:bodyPr>
          <a:lstStyle>
            <a:lvl1pPr marL="18000">
              <a:spcBef>
                <a:spcPts val="1200"/>
              </a:spcBef>
              <a:defRPr sz="2400" spc="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A9EA74F-B4D0-2ADC-F427-07F25D7D2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000" y="2478410"/>
            <a:ext cx="7488238" cy="649288"/>
          </a:xfrm>
        </p:spPr>
        <p:txBody>
          <a:bodyPr>
            <a:normAutofit/>
          </a:bodyPr>
          <a:lstStyle>
            <a:lvl1pPr marL="18000">
              <a:defRPr sz="360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52E0338-DD1C-EC86-81BD-52522D10011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424045" y="3270498"/>
            <a:ext cx="7450282" cy="5616624"/>
          </a:xfrm>
        </p:spPr>
        <p:txBody>
          <a:bodyPr>
            <a:normAutofit/>
          </a:bodyPr>
          <a:lstStyle>
            <a:lvl1pPr marL="18000">
              <a:spcBef>
                <a:spcPts val="1200"/>
              </a:spcBef>
              <a:defRPr sz="2400" spc="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F5CD7E24-D66B-EC9E-C4B0-1D1A0A28A7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23920" y="2478410"/>
            <a:ext cx="7488238" cy="649288"/>
          </a:xfrm>
        </p:spPr>
        <p:txBody>
          <a:bodyPr>
            <a:normAutofit/>
          </a:bodyPr>
          <a:lstStyle>
            <a:lvl1pPr marL="18000">
              <a:defRPr sz="360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E4E3A25-3B23-7B4B-7065-A9B123C8C726}"/>
              </a:ext>
            </a:extLst>
          </p:cNvPr>
          <p:cNvGrpSpPr/>
          <p:nvPr userDrawn="1"/>
        </p:nvGrpSpPr>
        <p:grpSpPr>
          <a:xfrm>
            <a:off x="287016" y="9247162"/>
            <a:ext cx="3854733" cy="705600"/>
            <a:chOff x="431031" y="7821482"/>
            <a:chExt cx="3854733" cy="705600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42FAA384-21A5-18D8-C104-7A533293C1B3}"/>
                </a:ext>
              </a:extLst>
            </p:cNvPr>
            <p:cNvSpPr/>
            <p:nvPr userDrawn="1"/>
          </p:nvSpPr>
          <p:spPr>
            <a:xfrm>
              <a:off x="431031" y="7821482"/>
              <a:ext cx="2952327" cy="705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500" b="0" i="0" spc="80" baseline="0" dirty="0">
                  <a:solidFill>
                    <a:srgbClr val="464646"/>
                  </a:solidFill>
                  <a:latin typeface="MTS Compact" panose="020B0306020102020303" pitchFamily="34" charset="0"/>
                  <a:ea typeface="MTS Compact" panose="020B0306020102020303" pitchFamily="34" charset="0"/>
                </a:rPr>
                <a:t>МТС х НИУ ВШЭ</a:t>
              </a: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67414D4-485B-DC2B-C4DE-8448F091DC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34178" y="7821482"/>
              <a:ext cx="851586" cy="70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40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bg>
      <p:bgPr>
        <a:solidFill>
          <a:srgbClr val="E1E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CCD59FE-E33F-FD4E-CDA4-58E47C536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161392">
            <a:off x="1632258" y="8000115"/>
            <a:ext cx="3456384" cy="3456384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139D180-C03A-48C1-40D7-37EC663C13FE}"/>
              </a:ext>
            </a:extLst>
          </p:cNvPr>
          <p:cNvSpPr/>
          <p:nvPr userDrawn="1"/>
        </p:nvSpPr>
        <p:spPr>
          <a:xfrm>
            <a:off x="17136888" y="0"/>
            <a:ext cx="1151112" cy="1182266"/>
          </a:xfrm>
          <a:prstGeom prst="rect">
            <a:avLst/>
          </a:prstGeom>
          <a:solidFill>
            <a:srgbClr val="E1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14097D8-9548-77EE-38F8-61383F1273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168620" y="-2490143"/>
            <a:ext cx="5119537" cy="417646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A24B3AD-96F5-4C48-3D76-16837854A9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3656900">
            <a:off x="11904796" y="-2984066"/>
            <a:ext cx="6433346" cy="5238787"/>
          </a:xfrm>
          <a:prstGeom prst="rect">
            <a:avLst/>
          </a:prstGeom>
        </p:spPr>
      </p:pic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CB220376-E487-E5EE-6C77-5E61995BD249}"/>
              </a:ext>
            </a:extLst>
          </p:cNvPr>
          <p:cNvSpPr/>
          <p:nvPr userDrawn="1"/>
        </p:nvSpPr>
        <p:spPr>
          <a:xfrm>
            <a:off x="287016" y="1140397"/>
            <a:ext cx="8454161" cy="6664107"/>
          </a:xfrm>
          <a:prstGeom prst="roundRect">
            <a:avLst>
              <a:gd name="adj" fmla="val 4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latin typeface="Arial" charset="0"/>
              <a:ea typeface="MTS Compact" panose="020B0306020102020303" pitchFamily="34" charset="0"/>
              <a:cs typeface="Arial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A10348-71C1-9527-FABE-5715355BC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915159" y="8950635"/>
            <a:ext cx="4114800" cy="547687"/>
          </a:xfrm>
        </p:spPr>
        <p:txBody>
          <a:bodyPr/>
          <a:lstStyle/>
          <a:p>
            <a:fld id="{DE506AF4-C855-1743-843F-45083695CBB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A3992B38-DAF3-ADD4-39EC-B1F9E21A7B80}"/>
              </a:ext>
            </a:extLst>
          </p:cNvPr>
          <p:cNvSpPr>
            <a:spLocks noGrp="1"/>
          </p:cNvSpPr>
          <p:nvPr userDrawn="1">
            <p:ph idx="11" hasCustomPrompt="1"/>
          </p:nvPr>
        </p:nvSpPr>
        <p:spPr>
          <a:xfrm>
            <a:off x="2591272" y="2691936"/>
            <a:ext cx="6032962" cy="595974"/>
          </a:xfrm>
        </p:spPr>
        <p:txBody>
          <a:bodyPr>
            <a:normAutofit/>
          </a:bodyPr>
          <a:lstStyle>
            <a:lvl1pPr marL="0" indent="0">
              <a:spcBef>
                <a:spcPts val="2400"/>
              </a:spcBef>
              <a:buClr>
                <a:schemeClr val="accent6"/>
              </a:buClr>
              <a:buFont typeface="Системный шрифт, обычный"/>
              <a:buNone/>
              <a:defRPr sz="2000" spc="0">
                <a:solidFill>
                  <a:srgbClr val="9F9F9F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9E03390-4F67-977A-7CA0-1913557554A6}"/>
              </a:ext>
            </a:extLst>
          </p:cNvPr>
          <p:cNvSpPr/>
          <p:nvPr userDrawn="1"/>
        </p:nvSpPr>
        <p:spPr>
          <a:xfrm>
            <a:off x="8932632" y="1140397"/>
            <a:ext cx="9068352" cy="8250781"/>
          </a:xfrm>
          <a:prstGeom prst="roundRect">
            <a:avLst>
              <a:gd name="adj" fmla="val 36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1B57CE32-1B78-DE2A-C111-AA22F1EF2160}"/>
              </a:ext>
            </a:extLst>
          </p:cNvPr>
          <p:cNvSpPr>
            <a:spLocks noGrp="1"/>
          </p:cNvSpPr>
          <p:nvPr userDrawn="1">
            <p:ph idx="12"/>
          </p:nvPr>
        </p:nvSpPr>
        <p:spPr>
          <a:xfrm>
            <a:off x="9276992" y="3772056"/>
            <a:ext cx="8075920" cy="554711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ru-RU" spc="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marL="360900" lvl="0" indent="-342900">
              <a:spcBef>
                <a:spcPts val="2400"/>
              </a:spcBef>
              <a:buFont typeface="Wingdings" pitchFamily="2" charset="2"/>
              <a:buChar char="§"/>
            </a:pPr>
            <a:r>
              <a:rPr lang="ru-RU"/>
              <a:t>Образец текста</a:t>
            </a:r>
          </a:p>
          <a:p>
            <a:pPr marL="360900" lvl="1" indent="-342900">
              <a:spcBef>
                <a:spcPts val="2400"/>
              </a:spcBef>
              <a:buFont typeface="Wingdings" pitchFamily="2" charset="2"/>
              <a:buChar char="§"/>
            </a:pPr>
            <a:r>
              <a:rPr lang="ru-RU"/>
              <a:t>Второй уровень</a:t>
            </a:r>
          </a:p>
        </p:txBody>
      </p:sp>
      <p:sp>
        <p:nvSpPr>
          <p:cNvPr id="17" name="Текст 24">
            <a:extLst>
              <a:ext uri="{FF2B5EF4-FFF2-40B4-BE49-F238E27FC236}">
                <a16:creationId xmlns:a16="http://schemas.microsoft.com/office/drawing/2014/main" id="{A3941AA7-2E52-BABF-B2D8-38E9C34B640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276992" y="1554835"/>
            <a:ext cx="4441825" cy="1313754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300" spc="10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План</a:t>
            </a:r>
          </a:p>
          <a:p>
            <a:r>
              <a:rPr lang="ru-RU" dirty="0">
                <a:solidFill>
                  <a:schemeClr val="tx1"/>
                </a:solidFill>
              </a:rPr>
              <a:t>лекции</a:t>
            </a:r>
          </a:p>
        </p:txBody>
      </p:sp>
      <p:sp>
        <p:nvSpPr>
          <p:cNvPr id="18" name="Рисунок 30">
            <a:extLst>
              <a:ext uri="{FF2B5EF4-FFF2-40B4-BE49-F238E27FC236}">
                <a16:creationId xmlns:a16="http://schemas.microsoft.com/office/drawing/2014/main" id="{D3A07D23-A529-74E1-0C04-33846E14D10A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47056" y="1482827"/>
            <a:ext cx="1606748" cy="1606748"/>
          </a:xfrm>
          <a:prstGeom prst="roundRect">
            <a:avLst>
              <a:gd name="adj" fmla="val 11759"/>
            </a:avLst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464646"/>
                </a:solidFill>
              </a:defRPr>
            </a:lvl1pPr>
          </a:lstStyle>
          <a:p>
            <a:r>
              <a:rPr lang="ru-RU" dirty="0"/>
              <a:t>Ваше фото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F30294A8-7C58-D6E5-4E6C-EA423741E8A2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503040" y="3772056"/>
            <a:ext cx="7450282" cy="403494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ru-RU" spc="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marL="360900" lvl="0" indent="-342900">
              <a:spcBef>
                <a:spcPts val="2400"/>
              </a:spcBef>
              <a:buFont typeface="Wingdings" pitchFamily="2" charset="2"/>
              <a:buChar char="§"/>
            </a:pPr>
            <a:r>
              <a:rPr lang="ru-RU"/>
              <a:t>Образец текста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AA5DA00-C2AD-0D48-AB46-75BE4BF5EB8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14812" y="1572445"/>
            <a:ext cx="326132" cy="326132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318DAFC-F8B3-C28D-5FF0-0ABEF88774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9970798">
            <a:off x="-1274334" y="7448922"/>
            <a:ext cx="5119537" cy="4176464"/>
          </a:xfrm>
          <a:prstGeom prst="rect">
            <a:avLst/>
          </a:prstGeom>
        </p:spPr>
      </p:pic>
      <p:sp>
        <p:nvSpPr>
          <p:cNvPr id="2" name="Текст 24">
            <a:extLst>
              <a:ext uri="{FF2B5EF4-FFF2-40B4-BE49-F238E27FC236}">
                <a16:creationId xmlns:a16="http://schemas.microsoft.com/office/drawing/2014/main" id="{64316916-E574-F75D-F68E-0DE52D6D5C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91272" y="1463782"/>
            <a:ext cx="4441825" cy="1313754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300" spc="10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Имя</a:t>
            </a:r>
          </a:p>
          <a:p>
            <a:r>
              <a:rPr lang="ru-RU" dirty="0">
                <a:solidFill>
                  <a:schemeClr val="tx1"/>
                </a:solidFill>
              </a:rPr>
              <a:t>Фамилия</a:t>
            </a:r>
          </a:p>
        </p:txBody>
      </p:sp>
    </p:spTree>
    <p:extLst>
      <p:ext uri="{BB962C8B-B14F-4D97-AF65-F5344CB8AC3E}">
        <p14:creationId xmlns:p14="http://schemas.microsoft.com/office/powerpoint/2010/main" val="295274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rgbClr val="E1E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A10348-71C1-9527-FABE-5715355BC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915159" y="9529197"/>
            <a:ext cx="4114800" cy="547687"/>
          </a:xfrm>
        </p:spPr>
        <p:txBody>
          <a:bodyPr/>
          <a:lstStyle/>
          <a:p>
            <a:fld id="{DE506AF4-C855-1743-843F-45083695CBB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97264D-C766-CB5B-0288-F2EE4D111460}"/>
              </a:ext>
            </a:extLst>
          </p:cNvPr>
          <p:cNvSpPr txBox="1">
            <a:spLocks/>
          </p:cNvSpPr>
          <p:nvPr userDrawn="1"/>
        </p:nvSpPr>
        <p:spPr>
          <a:xfrm>
            <a:off x="143000" y="318170"/>
            <a:ext cx="16316696" cy="3017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45109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ru-RU" sz="4303" b="0" i="0" kern="1200" cap="none" spc="0" baseline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  <a:cs typeface="Arial Black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6600" spc="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Меня хорошо </a:t>
            </a:r>
            <a:br>
              <a:rPr lang="en-US" sz="6600" spc="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</a:br>
            <a:r>
              <a:rPr lang="ru-RU" sz="6600" spc="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видно и слышно?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169DA-A243-E8C3-3853-14118565C9F1}"/>
              </a:ext>
            </a:extLst>
          </p:cNvPr>
          <p:cNvSpPr txBox="1"/>
          <p:nvPr userDrawn="1"/>
        </p:nvSpPr>
        <p:spPr>
          <a:xfrm>
            <a:off x="144016" y="404221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Проверить, идет ли запись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46265835-7350-A0C9-D63D-DA8441F8D201}"/>
              </a:ext>
            </a:extLst>
          </p:cNvPr>
          <p:cNvSpPr/>
          <p:nvPr userDrawn="1"/>
        </p:nvSpPr>
        <p:spPr>
          <a:xfrm>
            <a:off x="287017" y="3064987"/>
            <a:ext cx="1719315" cy="741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1B1D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2400" b="0" i="0" dirty="0">
                <a:solidFill>
                  <a:srgbClr val="464646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       REC </a:t>
            </a:r>
            <a:endParaRPr lang="ru-RU" sz="2400" b="0" i="0" dirty="0">
              <a:solidFill>
                <a:srgbClr val="464646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6BBEFD-6DA6-1715-0C22-F363FC76098C}"/>
              </a:ext>
            </a:extLst>
          </p:cNvPr>
          <p:cNvSpPr/>
          <p:nvPr userDrawn="1"/>
        </p:nvSpPr>
        <p:spPr>
          <a:xfrm>
            <a:off x="503040" y="3212584"/>
            <a:ext cx="443345" cy="443345"/>
          </a:xfrm>
          <a:prstGeom prst="ellipse">
            <a:avLst/>
          </a:prstGeom>
          <a:solidFill>
            <a:srgbClr val="1B1D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211B9-1D11-480E-503E-009C4683A0F4}"/>
              </a:ext>
            </a:extLst>
          </p:cNvPr>
          <p:cNvSpPr txBox="1"/>
          <p:nvPr userDrawn="1"/>
        </p:nvSpPr>
        <p:spPr>
          <a:xfrm>
            <a:off x="144016" y="6277991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Ставим «+», если все хорошо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«-», если есть проблемы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endParaRPr lang="ru-RU" sz="2800" b="0" i="0" spc="100" baseline="0" dirty="0">
              <a:solidFill>
                <a:srgbClr val="1B1D22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sp>
        <p:nvSpPr>
          <p:cNvPr id="13" name="Graphic 43">
            <a:extLst>
              <a:ext uri="{FF2B5EF4-FFF2-40B4-BE49-F238E27FC236}">
                <a16:creationId xmlns:a16="http://schemas.microsoft.com/office/drawing/2014/main" id="{9CC85F84-4848-C5E5-171D-60FBA6318AA5}"/>
              </a:ext>
            </a:extLst>
          </p:cNvPr>
          <p:cNvSpPr/>
          <p:nvPr userDrawn="1"/>
        </p:nvSpPr>
        <p:spPr>
          <a:xfrm>
            <a:off x="287017" y="5305557"/>
            <a:ext cx="741600" cy="741600"/>
          </a:xfrm>
          <a:custGeom>
            <a:avLst/>
            <a:gdLst>
              <a:gd name="connsiteX0" fmla="*/ 674387 w 1348773"/>
              <a:gd name="connsiteY0" fmla="*/ 1348773 h 1348773"/>
              <a:gd name="connsiteX1" fmla="*/ 0 w 1348773"/>
              <a:gd name="connsiteY1" fmla="*/ 674387 h 1348773"/>
              <a:gd name="connsiteX2" fmla="*/ 674387 w 1348773"/>
              <a:gd name="connsiteY2" fmla="*/ 0 h 1348773"/>
              <a:gd name="connsiteX3" fmla="*/ 1348773 w 1348773"/>
              <a:gd name="connsiteY3" fmla="*/ 674387 h 1348773"/>
              <a:gd name="connsiteX4" fmla="*/ 674387 w 1348773"/>
              <a:gd name="connsiteY4" fmla="*/ 1348773 h 1348773"/>
              <a:gd name="connsiteX5" fmla="*/ 674387 w 1348773"/>
              <a:gd name="connsiteY5" fmla="*/ 13488 h 1348773"/>
              <a:gd name="connsiteX6" fmla="*/ 13488 w 1348773"/>
              <a:gd name="connsiteY6" fmla="*/ 674387 h 1348773"/>
              <a:gd name="connsiteX7" fmla="*/ 674387 w 1348773"/>
              <a:gd name="connsiteY7" fmla="*/ 1335285 h 1348773"/>
              <a:gd name="connsiteX8" fmla="*/ 1335285 w 1348773"/>
              <a:gd name="connsiteY8" fmla="*/ 674387 h 1348773"/>
              <a:gd name="connsiteX9" fmla="*/ 674387 w 1348773"/>
              <a:gd name="connsiteY9" fmla="*/ 13488 h 1348773"/>
              <a:gd name="connsiteX10" fmla="*/ 681130 w 1348773"/>
              <a:gd name="connsiteY10" fmla="*/ 1079018 h 1348773"/>
              <a:gd name="connsiteX11" fmla="*/ 667643 w 1348773"/>
              <a:gd name="connsiteY11" fmla="*/ 1079018 h 1348773"/>
              <a:gd name="connsiteX12" fmla="*/ 667643 w 1348773"/>
              <a:gd name="connsiteY12" fmla="*/ 681130 h 1348773"/>
              <a:gd name="connsiteX13" fmla="*/ 269755 w 1348773"/>
              <a:gd name="connsiteY13" fmla="*/ 681130 h 1348773"/>
              <a:gd name="connsiteX14" fmla="*/ 269755 w 1348773"/>
              <a:gd name="connsiteY14" fmla="*/ 667643 h 1348773"/>
              <a:gd name="connsiteX15" fmla="*/ 667643 w 1348773"/>
              <a:gd name="connsiteY15" fmla="*/ 667643 h 1348773"/>
              <a:gd name="connsiteX16" fmla="*/ 667643 w 1348773"/>
              <a:gd name="connsiteY16" fmla="*/ 269755 h 1348773"/>
              <a:gd name="connsiteX17" fmla="*/ 681130 w 1348773"/>
              <a:gd name="connsiteY17" fmla="*/ 269755 h 1348773"/>
              <a:gd name="connsiteX18" fmla="*/ 681130 w 1348773"/>
              <a:gd name="connsiteY18" fmla="*/ 667643 h 1348773"/>
              <a:gd name="connsiteX19" fmla="*/ 1079018 w 1348773"/>
              <a:gd name="connsiteY19" fmla="*/ 667643 h 1348773"/>
              <a:gd name="connsiteX20" fmla="*/ 1079018 w 1348773"/>
              <a:gd name="connsiteY20" fmla="*/ 681130 h 1348773"/>
              <a:gd name="connsiteX21" fmla="*/ 681130 w 1348773"/>
              <a:gd name="connsiteY21" fmla="*/ 681130 h 1348773"/>
              <a:gd name="connsiteX22" fmla="*/ 681130 w 1348773"/>
              <a:gd name="connsiteY22" fmla="*/ 1079018 h 13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48773" h="1348773">
                <a:moveTo>
                  <a:pt x="674387" y="1348773"/>
                </a:moveTo>
                <a:cubicBezTo>
                  <a:pt x="302530" y="1348773"/>
                  <a:pt x="0" y="1046243"/>
                  <a:pt x="0" y="674387"/>
                </a:cubicBezTo>
                <a:cubicBezTo>
                  <a:pt x="0" y="302530"/>
                  <a:pt x="302530" y="0"/>
                  <a:pt x="674387" y="0"/>
                </a:cubicBezTo>
                <a:cubicBezTo>
                  <a:pt x="1046243" y="0"/>
                  <a:pt x="1348773" y="302530"/>
                  <a:pt x="1348773" y="674387"/>
                </a:cubicBezTo>
                <a:cubicBezTo>
                  <a:pt x="1348773" y="1046243"/>
                  <a:pt x="1046243" y="1348773"/>
                  <a:pt x="674387" y="1348773"/>
                </a:cubicBezTo>
                <a:close/>
                <a:moveTo>
                  <a:pt x="674387" y="13488"/>
                </a:moveTo>
                <a:cubicBezTo>
                  <a:pt x="309948" y="13488"/>
                  <a:pt x="13488" y="309948"/>
                  <a:pt x="13488" y="674387"/>
                </a:cubicBezTo>
                <a:cubicBezTo>
                  <a:pt x="13488" y="1038825"/>
                  <a:pt x="309948" y="1335285"/>
                  <a:pt x="674387" y="1335285"/>
                </a:cubicBezTo>
                <a:cubicBezTo>
                  <a:pt x="1038825" y="1335285"/>
                  <a:pt x="1335285" y="1038825"/>
                  <a:pt x="1335285" y="674387"/>
                </a:cubicBezTo>
                <a:cubicBezTo>
                  <a:pt x="1335285" y="309948"/>
                  <a:pt x="1038825" y="13488"/>
                  <a:pt x="674387" y="13488"/>
                </a:cubicBezTo>
                <a:close/>
                <a:moveTo>
                  <a:pt x="681130" y="1079018"/>
                </a:moveTo>
                <a:lnTo>
                  <a:pt x="667643" y="1079018"/>
                </a:lnTo>
                <a:lnTo>
                  <a:pt x="667643" y="681130"/>
                </a:lnTo>
                <a:lnTo>
                  <a:pt x="269755" y="681130"/>
                </a:lnTo>
                <a:lnTo>
                  <a:pt x="269755" y="667643"/>
                </a:lnTo>
                <a:lnTo>
                  <a:pt x="667643" y="667643"/>
                </a:lnTo>
                <a:lnTo>
                  <a:pt x="667643" y="269755"/>
                </a:lnTo>
                <a:lnTo>
                  <a:pt x="681130" y="269755"/>
                </a:lnTo>
                <a:lnTo>
                  <a:pt x="681130" y="667643"/>
                </a:lnTo>
                <a:lnTo>
                  <a:pt x="1079018" y="667643"/>
                </a:lnTo>
                <a:lnTo>
                  <a:pt x="1079018" y="681130"/>
                </a:lnTo>
                <a:lnTo>
                  <a:pt x="681130" y="681130"/>
                </a:lnTo>
                <a:lnTo>
                  <a:pt x="681130" y="1079018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1B1D22"/>
            </a:solidFill>
            <a:prstDash val="solid"/>
            <a:miter/>
          </a:ln>
        </p:spPr>
        <p:txBody>
          <a:bodyPr rtlCol="0" anchor="ctr"/>
          <a:lstStyle/>
          <a:p>
            <a:endParaRPr lang="en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DD2A61-02E0-22B3-4ECE-4A73087236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39905" y="2004493"/>
            <a:ext cx="16561840" cy="828092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00CD333-F61D-9086-042E-3021FE4C0CB3}"/>
              </a:ext>
            </a:extLst>
          </p:cNvPr>
          <p:cNvGrpSpPr/>
          <p:nvPr userDrawn="1"/>
        </p:nvGrpSpPr>
        <p:grpSpPr>
          <a:xfrm>
            <a:off x="287016" y="9247162"/>
            <a:ext cx="3854733" cy="705600"/>
            <a:chOff x="431031" y="7821482"/>
            <a:chExt cx="3854733" cy="705600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7BDC979F-90E4-937F-BED0-9203F44984EC}"/>
                </a:ext>
              </a:extLst>
            </p:cNvPr>
            <p:cNvSpPr/>
            <p:nvPr userDrawn="1"/>
          </p:nvSpPr>
          <p:spPr>
            <a:xfrm>
              <a:off x="431031" y="7821482"/>
              <a:ext cx="2952327" cy="705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500" b="0" i="0" spc="80" baseline="0" dirty="0">
                  <a:solidFill>
                    <a:srgbClr val="464646"/>
                  </a:solidFill>
                  <a:latin typeface="MTS Compact" panose="020B0306020102020303" pitchFamily="34" charset="0"/>
                  <a:ea typeface="MTS Compact" panose="020B0306020102020303" pitchFamily="34" charset="0"/>
                </a:rPr>
                <a:t>МТС х НИУ ВШЭ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F06928F-CE54-71C7-DDFB-13A4E3AD40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34178" y="7821482"/>
              <a:ext cx="851586" cy="70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39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bg>
      <p:bgPr>
        <a:solidFill>
          <a:srgbClr val="E1E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A10348-71C1-9527-FABE-5715355BC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915159" y="9529197"/>
            <a:ext cx="4114800" cy="547687"/>
          </a:xfrm>
        </p:spPr>
        <p:txBody>
          <a:bodyPr/>
          <a:lstStyle/>
          <a:p>
            <a:fld id="{DE506AF4-C855-1743-843F-45083695CBB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97264D-C766-CB5B-0288-F2EE4D111460}"/>
              </a:ext>
            </a:extLst>
          </p:cNvPr>
          <p:cNvSpPr txBox="1">
            <a:spLocks/>
          </p:cNvSpPr>
          <p:nvPr userDrawn="1"/>
        </p:nvSpPr>
        <p:spPr>
          <a:xfrm>
            <a:off x="143000" y="318170"/>
            <a:ext cx="16316696" cy="3017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45109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ru-RU" sz="4303" b="0" i="0" kern="1200" cap="none" spc="0" baseline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  <a:cs typeface="Arial Black" charset="0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6600" spc="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Вопросы?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211B9-1D11-480E-503E-009C4683A0F4}"/>
              </a:ext>
            </a:extLst>
          </p:cNvPr>
          <p:cNvSpPr txBox="1"/>
          <p:nvPr userDrawn="1"/>
        </p:nvSpPr>
        <p:spPr>
          <a:xfrm>
            <a:off x="144016" y="3378836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Ставим «+», </a:t>
            </a:r>
            <a:b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</a:b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если есть вопросы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endParaRPr lang="ru-RU" sz="2800" b="0" i="0" spc="100" baseline="0" dirty="0">
              <a:solidFill>
                <a:srgbClr val="1B1D22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sp>
        <p:nvSpPr>
          <p:cNvPr id="13" name="Graphic 43">
            <a:extLst>
              <a:ext uri="{FF2B5EF4-FFF2-40B4-BE49-F238E27FC236}">
                <a16:creationId xmlns:a16="http://schemas.microsoft.com/office/drawing/2014/main" id="{9CC85F84-4848-C5E5-171D-60FBA6318AA5}"/>
              </a:ext>
            </a:extLst>
          </p:cNvPr>
          <p:cNvSpPr/>
          <p:nvPr userDrawn="1"/>
        </p:nvSpPr>
        <p:spPr>
          <a:xfrm>
            <a:off x="287017" y="2406402"/>
            <a:ext cx="741600" cy="741600"/>
          </a:xfrm>
          <a:custGeom>
            <a:avLst/>
            <a:gdLst>
              <a:gd name="connsiteX0" fmla="*/ 674387 w 1348773"/>
              <a:gd name="connsiteY0" fmla="*/ 1348773 h 1348773"/>
              <a:gd name="connsiteX1" fmla="*/ 0 w 1348773"/>
              <a:gd name="connsiteY1" fmla="*/ 674387 h 1348773"/>
              <a:gd name="connsiteX2" fmla="*/ 674387 w 1348773"/>
              <a:gd name="connsiteY2" fmla="*/ 0 h 1348773"/>
              <a:gd name="connsiteX3" fmla="*/ 1348773 w 1348773"/>
              <a:gd name="connsiteY3" fmla="*/ 674387 h 1348773"/>
              <a:gd name="connsiteX4" fmla="*/ 674387 w 1348773"/>
              <a:gd name="connsiteY4" fmla="*/ 1348773 h 1348773"/>
              <a:gd name="connsiteX5" fmla="*/ 674387 w 1348773"/>
              <a:gd name="connsiteY5" fmla="*/ 13488 h 1348773"/>
              <a:gd name="connsiteX6" fmla="*/ 13488 w 1348773"/>
              <a:gd name="connsiteY6" fmla="*/ 674387 h 1348773"/>
              <a:gd name="connsiteX7" fmla="*/ 674387 w 1348773"/>
              <a:gd name="connsiteY7" fmla="*/ 1335285 h 1348773"/>
              <a:gd name="connsiteX8" fmla="*/ 1335285 w 1348773"/>
              <a:gd name="connsiteY8" fmla="*/ 674387 h 1348773"/>
              <a:gd name="connsiteX9" fmla="*/ 674387 w 1348773"/>
              <a:gd name="connsiteY9" fmla="*/ 13488 h 1348773"/>
              <a:gd name="connsiteX10" fmla="*/ 681130 w 1348773"/>
              <a:gd name="connsiteY10" fmla="*/ 1079018 h 1348773"/>
              <a:gd name="connsiteX11" fmla="*/ 667643 w 1348773"/>
              <a:gd name="connsiteY11" fmla="*/ 1079018 h 1348773"/>
              <a:gd name="connsiteX12" fmla="*/ 667643 w 1348773"/>
              <a:gd name="connsiteY12" fmla="*/ 681130 h 1348773"/>
              <a:gd name="connsiteX13" fmla="*/ 269755 w 1348773"/>
              <a:gd name="connsiteY13" fmla="*/ 681130 h 1348773"/>
              <a:gd name="connsiteX14" fmla="*/ 269755 w 1348773"/>
              <a:gd name="connsiteY14" fmla="*/ 667643 h 1348773"/>
              <a:gd name="connsiteX15" fmla="*/ 667643 w 1348773"/>
              <a:gd name="connsiteY15" fmla="*/ 667643 h 1348773"/>
              <a:gd name="connsiteX16" fmla="*/ 667643 w 1348773"/>
              <a:gd name="connsiteY16" fmla="*/ 269755 h 1348773"/>
              <a:gd name="connsiteX17" fmla="*/ 681130 w 1348773"/>
              <a:gd name="connsiteY17" fmla="*/ 269755 h 1348773"/>
              <a:gd name="connsiteX18" fmla="*/ 681130 w 1348773"/>
              <a:gd name="connsiteY18" fmla="*/ 667643 h 1348773"/>
              <a:gd name="connsiteX19" fmla="*/ 1079018 w 1348773"/>
              <a:gd name="connsiteY19" fmla="*/ 667643 h 1348773"/>
              <a:gd name="connsiteX20" fmla="*/ 1079018 w 1348773"/>
              <a:gd name="connsiteY20" fmla="*/ 681130 h 1348773"/>
              <a:gd name="connsiteX21" fmla="*/ 681130 w 1348773"/>
              <a:gd name="connsiteY21" fmla="*/ 681130 h 1348773"/>
              <a:gd name="connsiteX22" fmla="*/ 681130 w 1348773"/>
              <a:gd name="connsiteY22" fmla="*/ 1079018 h 134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48773" h="1348773">
                <a:moveTo>
                  <a:pt x="674387" y="1348773"/>
                </a:moveTo>
                <a:cubicBezTo>
                  <a:pt x="302530" y="1348773"/>
                  <a:pt x="0" y="1046243"/>
                  <a:pt x="0" y="674387"/>
                </a:cubicBezTo>
                <a:cubicBezTo>
                  <a:pt x="0" y="302530"/>
                  <a:pt x="302530" y="0"/>
                  <a:pt x="674387" y="0"/>
                </a:cubicBezTo>
                <a:cubicBezTo>
                  <a:pt x="1046243" y="0"/>
                  <a:pt x="1348773" y="302530"/>
                  <a:pt x="1348773" y="674387"/>
                </a:cubicBezTo>
                <a:cubicBezTo>
                  <a:pt x="1348773" y="1046243"/>
                  <a:pt x="1046243" y="1348773"/>
                  <a:pt x="674387" y="1348773"/>
                </a:cubicBezTo>
                <a:close/>
                <a:moveTo>
                  <a:pt x="674387" y="13488"/>
                </a:moveTo>
                <a:cubicBezTo>
                  <a:pt x="309948" y="13488"/>
                  <a:pt x="13488" y="309948"/>
                  <a:pt x="13488" y="674387"/>
                </a:cubicBezTo>
                <a:cubicBezTo>
                  <a:pt x="13488" y="1038825"/>
                  <a:pt x="309948" y="1335285"/>
                  <a:pt x="674387" y="1335285"/>
                </a:cubicBezTo>
                <a:cubicBezTo>
                  <a:pt x="1038825" y="1335285"/>
                  <a:pt x="1335285" y="1038825"/>
                  <a:pt x="1335285" y="674387"/>
                </a:cubicBezTo>
                <a:cubicBezTo>
                  <a:pt x="1335285" y="309948"/>
                  <a:pt x="1038825" y="13488"/>
                  <a:pt x="674387" y="13488"/>
                </a:cubicBezTo>
                <a:close/>
                <a:moveTo>
                  <a:pt x="681130" y="1079018"/>
                </a:moveTo>
                <a:lnTo>
                  <a:pt x="667643" y="1079018"/>
                </a:lnTo>
                <a:lnTo>
                  <a:pt x="667643" y="681130"/>
                </a:lnTo>
                <a:lnTo>
                  <a:pt x="269755" y="681130"/>
                </a:lnTo>
                <a:lnTo>
                  <a:pt x="269755" y="667643"/>
                </a:lnTo>
                <a:lnTo>
                  <a:pt x="667643" y="667643"/>
                </a:lnTo>
                <a:lnTo>
                  <a:pt x="667643" y="269755"/>
                </a:lnTo>
                <a:lnTo>
                  <a:pt x="681130" y="269755"/>
                </a:lnTo>
                <a:lnTo>
                  <a:pt x="681130" y="667643"/>
                </a:lnTo>
                <a:lnTo>
                  <a:pt x="1079018" y="667643"/>
                </a:lnTo>
                <a:lnTo>
                  <a:pt x="1079018" y="681130"/>
                </a:lnTo>
                <a:lnTo>
                  <a:pt x="681130" y="681130"/>
                </a:lnTo>
                <a:lnTo>
                  <a:pt x="681130" y="1079018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rgbClr val="1B1D22"/>
            </a:solidFill>
            <a:prstDash val="solid"/>
            <a:miter/>
          </a:ln>
        </p:spPr>
        <p:txBody>
          <a:bodyPr rtlCol="0" anchor="ctr"/>
          <a:lstStyle/>
          <a:p>
            <a:endParaRPr lang="en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4FC2929-1F23-BEFF-74CB-F61C15BDE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00000" flipH="1">
            <a:off x="22766482" y="12725820"/>
            <a:ext cx="7870075" cy="7870075"/>
          </a:xfrm>
          <a:prstGeom prst="rect">
            <a:avLst/>
          </a:prstGeom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BC3FB577-13F4-A7C9-B3BF-A4735FFD8757}"/>
              </a:ext>
            </a:extLst>
          </p:cNvPr>
          <p:cNvSpPr>
            <a:spLocks noChangeAspect="1"/>
          </p:cNvSpPr>
          <p:nvPr userDrawn="1"/>
        </p:nvSpPr>
        <p:spPr>
          <a:xfrm>
            <a:off x="287017" y="5329296"/>
            <a:ext cx="741600" cy="741600"/>
          </a:xfrm>
          <a:prstGeom prst="ellipse">
            <a:avLst/>
          </a:prstGeom>
          <a:noFill/>
          <a:ln w="25400">
            <a:solidFill>
              <a:srgbClr val="1B1D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1B1D22"/>
                </a:solidFill>
                <a:latin typeface="Arial" charset="0"/>
                <a:ea typeface="Arial" charset="0"/>
                <a:cs typeface="Arial" charset="0"/>
              </a:rPr>
              <a:t>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7E155-CF9B-D79F-DFD9-EEEDB0259710}"/>
              </a:ext>
            </a:extLst>
          </p:cNvPr>
          <p:cNvSpPr txBox="1"/>
          <p:nvPr userDrawn="1"/>
        </p:nvSpPr>
        <p:spPr>
          <a:xfrm>
            <a:off x="144016" y="6301730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Ставим «-», </a:t>
            </a:r>
            <a:b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</a:br>
            <a:r>
              <a:rPr lang="ru-RU" sz="2800" b="0" i="0" spc="100" baseline="0" dirty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если нет вопросов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endParaRPr lang="ru-RU" sz="2800" b="0" i="0" spc="100" baseline="0" dirty="0">
              <a:solidFill>
                <a:srgbClr val="1B1D22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2594D6-F968-C31C-EE5C-F2650007B8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9905" y="2004493"/>
            <a:ext cx="16561840" cy="828092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2D733C0-0303-21BE-9E14-1532593D1329}"/>
              </a:ext>
            </a:extLst>
          </p:cNvPr>
          <p:cNvGrpSpPr/>
          <p:nvPr userDrawn="1"/>
        </p:nvGrpSpPr>
        <p:grpSpPr>
          <a:xfrm>
            <a:off x="287016" y="9247162"/>
            <a:ext cx="3854733" cy="705600"/>
            <a:chOff x="431031" y="7821482"/>
            <a:chExt cx="3854733" cy="705600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4D729E3B-3500-CE28-F3CC-F28F30BA2862}"/>
                </a:ext>
              </a:extLst>
            </p:cNvPr>
            <p:cNvSpPr/>
            <p:nvPr userDrawn="1"/>
          </p:nvSpPr>
          <p:spPr>
            <a:xfrm>
              <a:off x="431031" y="7821482"/>
              <a:ext cx="2952327" cy="705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500" b="0" i="0" spc="80" baseline="0" dirty="0">
                  <a:solidFill>
                    <a:srgbClr val="464646"/>
                  </a:solidFill>
                  <a:latin typeface="MTS Compact" panose="020B0306020102020303" pitchFamily="34" charset="0"/>
                  <a:ea typeface="MTS Compact" panose="020B0306020102020303" pitchFamily="34" charset="0"/>
                </a:rPr>
                <a:t>МТС х НИУ ВШЭ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F774D11-3A80-8CD6-BCAA-1ACA0C1ABE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4178" y="7821482"/>
              <a:ext cx="851586" cy="70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2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BA3F4-E96F-328C-C268-D8D03B29C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000" y="318170"/>
            <a:ext cx="16316696" cy="130016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6600" spc="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A10348-71C1-9527-FABE-5715355BC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915159" y="9529197"/>
            <a:ext cx="4114800" cy="547687"/>
          </a:xfrm>
        </p:spPr>
        <p:txBody>
          <a:bodyPr/>
          <a:lstStyle/>
          <a:p>
            <a:fld id="{DE506AF4-C855-1743-843F-45083695CBB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BC74CDB-3A2A-0996-EDF3-35DDD0B5E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00" y="2478410"/>
            <a:ext cx="7450282" cy="6526212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400" spc="0" baseline="0">
                <a:solidFill>
                  <a:srgbClr val="1B1D22"/>
                </a:solidFill>
                <a:latin typeface="MTS Compact" panose="020B0306020102020303" pitchFamily="34" charset="0"/>
                <a:ea typeface="MTS Compact" panose="020B0306020102020303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086E5BB-AE90-07DA-93C2-E618CCCCEF5D}"/>
              </a:ext>
            </a:extLst>
          </p:cNvPr>
          <p:cNvGrpSpPr/>
          <p:nvPr userDrawn="1"/>
        </p:nvGrpSpPr>
        <p:grpSpPr>
          <a:xfrm>
            <a:off x="287016" y="9247162"/>
            <a:ext cx="3854733" cy="705600"/>
            <a:chOff x="431031" y="7821482"/>
            <a:chExt cx="3854733" cy="705600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8891AD23-0BA2-E9FF-4049-7D669A003BFD}"/>
                </a:ext>
              </a:extLst>
            </p:cNvPr>
            <p:cNvSpPr/>
            <p:nvPr userDrawn="1"/>
          </p:nvSpPr>
          <p:spPr>
            <a:xfrm>
              <a:off x="431031" y="7821482"/>
              <a:ext cx="2952327" cy="7056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ru-RU" sz="2500" b="0" i="0" spc="80" baseline="0" dirty="0">
                  <a:solidFill>
                    <a:srgbClr val="464646"/>
                  </a:solidFill>
                  <a:latin typeface="MTS Compact" panose="020B0306020102020303" pitchFamily="34" charset="0"/>
                  <a:ea typeface="MTS Compact" panose="020B0306020102020303" pitchFamily="34" charset="0"/>
                </a:rPr>
                <a:t>МТС х НИУ ВШЭ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AEE580A-F4B1-EF02-915A-D049DD4321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34178" y="7821482"/>
              <a:ext cx="851586" cy="70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9368285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theme" Target="/ppt/theme/theme1.xml" Id="rId21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5.xml" Id="rId15" /><Relationship Type="http://schemas.openxmlformats.org/officeDocument/2006/relationships/image" Target="/ppt/media/image1.png" Id="rId22" /></Relationships>
</file>

<file path=ppt/slideMasters/slideMaster1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;p8" descr="MTS LOGO.pdf">
            <a:extLst>
              <a:ext uri="{FF2B5EF4-FFF2-40B4-BE49-F238E27FC236}">
                <a16:creationId xmlns:a16="http://schemas.microsoft.com/office/drawing/2014/main" id="{D978FA68-9180-576C-095C-34D702E510B1}"/>
              </a:ext>
            </a:extLst>
          </p:cNvPr>
          <p:cNvPicPr preferRelativeResize="0"/>
          <p:nvPr userDrawn="1"/>
        </p:nvPicPr>
        <p:blipFill rotWithShape="1">
          <a:blip r:embed="rId22">
            <a:alphaModFix/>
          </a:blip>
          <a:srcRect/>
          <a:stretch/>
        </p:blipFill>
        <p:spPr>
          <a:xfrm>
            <a:off x="17140945" y="2"/>
            <a:ext cx="1147055" cy="11468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34B45F1-1380-92D8-3681-6A589930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8" y="547688"/>
            <a:ext cx="15773400" cy="1987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E50EA811-9E84-1409-0ACF-E8BE4C2F1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8" y="2738438"/>
            <a:ext cx="15773400" cy="6526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758C328E-BEC1-C74E-0BB1-07714DF7B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34209" y="9532938"/>
            <a:ext cx="4114800" cy="54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fld id="{DE506AF4-C855-1743-843F-45083695CB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57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97" r:id="rId2"/>
    <p:sldLayoutId id="2147483782" r:id="rId6"/>
    <p:sldLayoutId id="2147483810" r:id="rId7"/>
    <p:sldLayoutId id="2147483774" r:id="rId8"/>
    <p:sldLayoutId id="2147483799" r:id="rId15"/>
  </p:sldLayoutIdLst>
  <p:txStyles>
    <p:titleStyle>
      <a:lvl1pPr algn="l" defTabSz="1451097" rtl="0" eaLnBrk="1" latinLnBrk="0" hangingPunct="1">
        <a:lnSpc>
          <a:spcPct val="80000"/>
        </a:lnSpc>
        <a:spcBef>
          <a:spcPct val="0"/>
        </a:spcBef>
        <a:buNone/>
        <a:defRPr lang="ru-RU" sz="4303" b="0" i="0" kern="1200" cap="none" spc="0" baseline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1451097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1pPr>
      <a:lvl2pPr marL="725548" indent="0" algn="l" defTabSz="1451097" rtl="0" eaLnBrk="1" latinLnBrk="0" hangingPunct="1">
        <a:spcBef>
          <a:spcPct val="20000"/>
        </a:spcBef>
        <a:buFontTx/>
        <a:buNone/>
        <a:defRPr sz="4444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2pPr>
      <a:lvl3pPr marL="1451094" indent="0" algn="l" defTabSz="1451097" rtl="0" eaLnBrk="1" latinLnBrk="0" hangingPunct="1">
        <a:spcBef>
          <a:spcPct val="20000"/>
        </a:spcBef>
        <a:buFontTx/>
        <a:buNone/>
        <a:defRPr sz="3809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3pPr>
      <a:lvl4pPr marL="2176643" indent="0" algn="l" defTabSz="1451097" rtl="0" eaLnBrk="1" latinLnBrk="0" hangingPunct="1">
        <a:spcBef>
          <a:spcPct val="20000"/>
        </a:spcBef>
        <a:buFontTx/>
        <a:buNone/>
        <a:defRPr sz="3174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4pPr>
      <a:lvl5pPr marL="2902191" indent="0" algn="l" defTabSz="1451097" rtl="0" eaLnBrk="1" latinLnBrk="0" hangingPunct="1">
        <a:spcBef>
          <a:spcPct val="20000"/>
        </a:spcBef>
        <a:buFontTx/>
        <a:buNone/>
        <a:defRPr sz="3174" b="0" i="0" kern="1200">
          <a:solidFill>
            <a:schemeClr val="tx1"/>
          </a:solidFill>
          <a:latin typeface="MTS Text" panose="020B0306020102020303" pitchFamily="34" charset="0"/>
          <a:ea typeface="MTS Text" panose="020B0306020102020303" pitchFamily="34" charset="0"/>
          <a:cs typeface="+mn-cs"/>
        </a:defRPr>
      </a:lvl5pPr>
      <a:lvl6pPr marL="3990513" indent="-362775" algn="l" defTabSz="1451097" rtl="0" eaLnBrk="1" latinLnBrk="0" hangingPunct="1">
        <a:spcBef>
          <a:spcPct val="20000"/>
        </a:spcBef>
        <a:buFont typeface="Arial" pitchFamily="34" charset="0"/>
        <a:buChar char="•"/>
        <a:defRPr sz="3174" kern="1200">
          <a:solidFill>
            <a:schemeClr val="tx1"/>
          </a:solidFill>
          <a:latin typeface="+mn-lt"/>
          <a:ea typeface="+mn-ea"/>
          <a:cs typeface="+mn-cs"/>
        </a:defRPr>
      </a:lvl6pPr>
      <a:lvl7pPr marL="4716063" indent="-362775" algn="l" defTabSz="1451097" rtl="0" eaLnBrk="1" latinLnBrk="0" hangingPunct="1">
        <a:spcBef>
          <a:spcPct val="20000"/>
        </a:spcBef>
        <a:buFont typeface="Arial" pitchFamily="34" charset="0"/>
        <a:buChar char="•"/>
        <a:defRPr sz="3174" kern="1200">
          <a:solidFill>
            <a:schemeClr val="tx1"/>
          </a:solidFill>
          <a:latin typeface="+mn-lt"/>
          <a:ea typeface="+mn-ea"/>
          <a:cs typeface="+mn-cs"/>
        </a:defRPr>
      </a:lvl7pPr>
      <a:lvl8pPr marL="5441609" indent="-362775" algn="l" defTabSz="1451097" rtl="0" eaLnBrk="1" latinLnBrk="0" hangingPunct="1">
        <a:spcBef>
          <a:spcPct val="20000"/>
        </a:spcBef>
        <a:buFont typeface="Arial" pitchFamily="34" charset="0"/>
        <a:buChar char="•"/>
        <a:defRPr sz="3174" kern="1200">
          <a:solidFill>
            <a:schemeClr val="tx1"/>
          </a:solidFill>
          <a:latin typeface="+mn-lt"/>
          <a:ea typeface="+mn-ea"/>
          <a:cs typeface="+mn-cs"/>
        </a:defRPr>
      </a:lvl8pPr>
      <a:lvl9pPr marL="6167158" indent="-362775" algn="l" defTabSz="1451097" rtl="0" eaLnBrk="1" latinLnBrk="0" hangingPunct="1">
        <a:spcBef>
          <a:spcPct val="20000"/>
        </a:spcBef>
        <a:buFont typeface="Arial" pitchFamily="34" charset="0"/>
        <a:buChar char="•"/>
        <a:defRPr sz="31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548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1097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6643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2192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7740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3288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8834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4383" algn="l" defTabSz="1451097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BAE40"/>
          </p15:clr>
        </p15:guide>
        <p15:guide id="2" pos="16328">
          <p15:clr>
            <a:srgbClr val="FBAE40"/>
          </p15:clr>
        </p15:guide>
        <p15:guide id="3" orient="horz">
          <p15:clr>
            <a:srgbClr val="FBAE40"/>
          </p15:clr>
        </p15:guide>
        <p15:guide id="4" orient="horz" pos="9184">
          <p15:clr>
            <a:srgbClr val="FBAE40"/>
          </p15:clr>
        </p15:guide>
        <p15:guide id="5" pos="249">
          <p15:clr>
            <a:srgbClr val="C35EA4"/>
          </p15:clr>
        </p15:guide>
        <p15:guide id="7" orient="horz" pos="349">
          <p15:clr>
            <a:srgbClr val="FDE53C"/>
          </p15:clr>
        </p15:guide>
        <p15:guide id="8" orient="horz" pos="8963">
          <p15:clr>
            <a:srgbClr val="FDE53C"/>
          </p15:clr>
        </p15:guide>
        <p15:guide id="36" orient="horz" pos="4592">
          <p15:clr>
            <a:srgbClr val="FDE53C"/>
          </p15:clr>
        </p15:guide>
        <p15:guide id="37" pos="1021">
          <p15:clr>
            <a:srgbClr val="5ACBF0"/>
          </p15:clr>
        </p15:guide>
        <p15:guide id="38" pos="1836">
          <p15:clr>
            <a:srgbClr val="5ACBF0"/>
          </p15:clr>
        </p15:guide>
        <p15:guide id="40" pos="2607">
          <p15:clr>
            <a:srgbClr val="5ACBF0"/>
          </p15:clr>
        </p15:guide>
        <p15:guide id="41" pos="3401">
          <p15:clr>
            <a:srgbClr val="5ACBF0"/>
          </p15:clr>
        </p15:guide>
        <p15:guide id="42" pos="4195">
          <p15:clr>
            <a:srgbClr val="5ACBF0"/>
          </p15:clr>
        </p15:guide>
        <p15:guide id="44" pos="4989">
          <p15:clr>
            <a:srgbClr val="5ACBF0"/>
          </p15:clr>
        </p15:guide>
        <p15:guide id="46" pos="6554">
          <p15:clr>
            <a:srgbClr val="5ACBF0"/>
          </p15:clr>
        </p15:guide>
        <p15:guide id="49" pos="5783">
          <p15:clr>
            <a:srgbClr val="5ACBF0"/>
          </p15:clr>
        </p15:guide>
        <p15:guide id="50" pos="8164">
          <p15:clr>
            <a:srgbClr val="5ACBF0"/>
          </p15:clr>
        </p15:guide>
        <p15:guide id="51" pos="7370">
          <p15:clr>
            <a:srgbClr val="5ACBF0"/>
          </p15:clr>
        </p15:guide>
        <p15:guide id="54" pos="8958">
          <p15:clr>
            <a:srgbClr val="5ACBF0"/>
          </p15:clr>
        </p15:guide>
        <p15:guide id="55" pos="9729">
          <p15:clr>
            <a:srgbClr val="5ACBF0"/>
          </p15:clr>
        </p15:guide>
        <p15:guide id="57" pos="10523">
          <p15:clr>
            <a:srgbClr val="5ACBF0"/>
          </p15:clr>
        </p15:guide>
        <p15:guide id="58" pos="11316">
          <p15:clr>
            <a:srgbClr val="5ACBF0"/>
          </p15:clr>
        </p15:guide>
        <p15:guide id="60" pos="12110">
          <p15:clr>
            <a:srgbClr val="5ACBF0"/>
          </p15:clr>
        </p15:guide>
        <p15:guide id="62" pos="16073">
          <p15:clr>
            <a:srgbClr val="C35EA4"/>
          </p15:clr>
        </p15:guide>
        <p15:guide id="63" pos="12904">
          <p15:clr>
            <a:srgbClr val="5ACBF0"/>
          </p15:clr>
        </p15:guide>
        <p15:guide id="64" pos="13675">
          <p15:clr>
            <a:srgbClr val="5ACBF0"/>
          </p15:clr>
        </p15:guide>
        <p15:guide id="66" pos="14492">
          <p15:clr>
            <a:srgbClr val="5ACBF0"/>
          </p15:clr>
        </p15:guide>
        <p15:guide id="67" pos="15285">
          <p15:clr>
            <a:srgbClr val="5ACBF0"/>
          </p15:clr>
        </p15:guide>
        <p15:guide id="68" orient="horz" pos="1020">
          <p15:clr>
            <a:srgbClr val="5ACBF0"/>
          </p15:clr>
        </p15:guide>
        <p15:guide id="69" orient="horz" pos="1443">
          <p15:clr>
            <a:srgbClr val="5ACBF0"/>
          </p15:clr>
        </p15:guide>
        <p15:guide id="70" orient="horz" pos="221">
          <p15:clr>
            <a:srgbClr val="FDE53C"/>
          </p15:clr>
        </p15:guide>
      </p15:sldGuideLst>
    </p:ext>
  </p:extLst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2.jpg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31.png" Id="rId2" /><Relationship Type="http://schemas.openxmlformats.org/officeDocument/2006/relationships/slideLayout" Target="/ppt/slideLayouts/slideLayout8.xml" Id="rId1" /><Relationship Type="http://schemas.openxmlformats.org/officeDocument/2006/relationships/hyperlink" Target="https://arxiv.org/pdf/1806.01973" TargetMode="External" Id="rId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32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3.png" Id="rId4" /><Relationship Type="http://schemas.openxmlformats.org/officeDocument/2006/relationships/hyperlink" Target="https://arxiv.org/pdf/2202.05387" TargetMode="External" Id="rId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35.png" Id="rId3" /><Relationship Type="http://schemas.openxmlformats.org/officeDocument/2006/relationships/image" Target="/ppt/media/image34.png" Id="rId2" /><Relationship Type="http://schemas.openxmlformats.org/officeDocument/2006/relationships/slideLayout" Target="/ppt/slideLayouts/slideLayout8.xml" Id="rId1" /><Relationship Type="http://schemas.openxmlformats.org/officeDocument/2006/relationships/hyperlink" Target="https://arxiv.org/pdf/2008.13535" TargetMode="External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36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7.png" Id="rId4" /><Relationship Type="http://schemas.openxmlformats.org/officeDocument/2006/relationships/hyperlink" Target="https://arxiv.org/pdf/2306.08121" TargetMode="External" Id="rId3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38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25.png" Id="rId4" /><Relationship Type="http://schemas.openxmlformats.org/officeDocument/2006/relationships/hyperlink" Target="https://arxiv.org/pdf/2305.19860" TargetMode="External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9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7.png" Id="rId4" /><Relationship Type="http://schemas.openxmlformats.org/officeDocument/2006/relationships/hyperlink" Target="https://arxiv.org/pdf/2305.19860" TargetMode="External" Id="rId3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40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24.png" Id="rId4" /><Relationship Type="http://schemas.openxmlformats.org/officeDocument/2006/relationships/hyperlink" Target="https://jalammar.github.io/illustrated-transformer/" TargetMode="Externa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6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22.jp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23.png" Id="rId2" /><Relationship Type="http://schemas.openxmlformats.org/officeDocument/2006/relationships/slideLayout" Target="/ppt/slideLayouts/slideLayout8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5.png" Id="rId2" /><Relationship Type="http://schemas.openxmlformats.org/officeDocument/2006/relationships/slideLayout" Target="/ppt/slideLayouts/slideLayout8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5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26.png" Id="rId3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7.png" Id="rId6" /><Relationship Type="http://schemas.openxmlformats.org/officeDocument/2006/relationships/image" Target="/ppt/media/image14.png" Id="rId5" /><Relationship Type="http://schemas.openxmlformats.org/officeDocument/2006/relationships/image" Target="/ppt/media/image27.png" Id="rId4" /><Relationship Type="http://schemas.openxmlformats.org/officeDocument/2006/relationships/hyperlink" Target="https://dl.acm.org/doi/pdf/10.1145/2959100.2959190" TargetMode="External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8.png" Id="rId2" /><Relationship Type="http://schemas.openxmlformats.org/officeDocument/2006/relationships/slideLayout" Target="/ppt/slideLayouts/slideLayout8.xml" Id="rId1" /><Relationship Type="http://schemas.openxmlformats.org/officeDocument/2006/relationships/hyperlink" Target="https://arxiv.org/abs/1606.07792" TargetMode="External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9.png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0.png" Id="rId4" /><Relationship Type="http://schemas.openxmlformats.org/officeDocument/2006/relationships/hyperlink" Target="https://arxiv.org/pdf/1703.04247" TargetMode="Externa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DC480D5-9D38-ADB1-650A-266C82560827}"/>
              </a:ext>
            </a:extLst>
          </p:cNvPr>
          <p:cNvSpPr/>
          <p:nvPr/>
        </p:nvSpPr>
        <p:spPr>
          <a:xfrm>
            <a:off x="287016" y="1398290"/>
            <a:ext cx="9721080" cy="2520280"/>
          </a:xfrm>
          <a:prstGeom prst="roundRect">
            <a:avLst>
              <a:gd name="adj" fmla="val 104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837360B-2BAC-E37F-CCB1-5BBF7F2F39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solidFill>
                  <a:srgbClr val="282828"/>
                </a:solidFill>
              </a:rPr>
              <a:t>Кузнецов Сергей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C7C144E1-0456-1408-36AB-E9BD83AEE2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282828"/>
                </a:solidFill>
              </a:rPr>
              <a:t>TechLead </a:t>
            </a:r>
            <a:r>
              <a:rPr lang="en-US" dirty="0" err="1">
                <a:solidFill>
                  <a:srgbClr val="282828"/>
                </a:solidFill>
              </a:rPr>
              <a:t>RecSys</a:t>
            </a:r>
            <a:r>
              <a:rPr lang="en-US" dirty="0">
                <a:solidFill>
                  <a:srgbClr val="282828"/>
                </a:solidFill>
              </a:rPr>
              <a:t> Platform</a:t>
            </a:r>
            <a:endParaRPr lang="ru-RU" dirty="0">
              <a:solidFill>
                <a:srgbClr val="28282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2BC4AC-B85C-C666-E380-BCF127A0A4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5312" b="5312"/>
          <a:stretch>
            <a:fillRect/>
          </a:stretch>
        </p:blipFill>
        <p:spPr/>
      </p:pic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D727D5A-8A24-C2E7-86F6-03F0787448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dirty="0">
                <a:solidFill>
                  <a:srgbClr val="282828"/>
                </a:solidFill>
              </a:rPr>
              <a:t>НЕЙРОННЫЕ СЕТИ</a:t>
            </a:r>
            <a:br>
              <a:rPr lang="ru-RU" dirty="0">
                <a:solidFill>
                  <a:srgbClr val="282828"/>
                </a:solidFill>
              </a:rPr>
            </a:br>
            <a:r>
              <a:rPr lang="ru-RU" dirty="0">
                <a:solidFill>
                  <a:srgbClr val="282828"/>
                </a:solidFill>
              </a:rPr>
              <a:t>В РЕКОМЕНДАЦИЯХ</a:t>
            </a:r>
            <a:endParaRPr lang="ru-RU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2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GCN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D8219D8-4D2F-D949-8819-21B4EE982592}"/>
              </a:ext>
            </a:extLst>
          </p:cNvPr>
          <p:cNvGrpSpPr/>
          <p:nvPr/>
        </p:nvGrpSpPr>
        <p:grpSpPr>
          <a:xfrm>
            <a:off x="287016" y="1619249"/>
            <a:ext cx="15157772" cy="5504219"/>
            <a:chOff x="2303240" y="3486522"/>
            <a:chExt cx="12889432" cy="4680520"/>
          </a:xfrm>
        </p:grpSpPr>
        <p:sp>
          <p:nvSpPr>
            <p:cNvPr id="3" name="Скругленный прямоугольник 2">
              <a:extLst>
                <a:ext uri="{FF2B5EF4-FFF2-40B4-BE49-F238E27FC236}">
                  <a16:creationId xmlns:a16="http://schemas.microsoft.com/office/drawing/2014/main" id="{E5087DEB-57C9-256F-F937-C5857EFA361B}"/>
                </a:ext>
              </a:extLst>
            </p:cNvPr>
            <p:cNvSpPr/>
            <p:nvPr/>
          </p:nvSpPr>
          <p:spPr>
            <a:xfrm>
              <a:off x="2303240" y="3486522"/>
              <a:ext cx="12889432" cy="4680520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18429A6-003E-70F2-8487-E2637C6FE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00" t="10695" r="3192" b="3954"/>
            <a:stretch/>
          </p:blipFill>
          <p:spPr>
            <a:xfrm>
              <a:off x="2540587" y="3707836"/>
              <a:ext cx="12414739" cy="423789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1F6953-24CC-8650-EAC0-E4C591336157}"/>
              </a:ext>
            </a:extLst>
          </p:cNvPr>
          <p:cNvSpPr txBox="1"/>
          <p:nvPr/>
        </p:nvSpPr>
        <p:spPr>
          <a:xfrm>
            <a:off x="4391472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https://arxiv.org/pdf/1806.01973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en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80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TwHIN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58AEBF-06D9-2EB3-F7C1-C6104D3ED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" t="2548" r="11185" b="2164"/>
          <a:stretch/>
        </p:blipFill>
        <p:spPr>
          <a:xfrm>
            <a:off x="287686" y="1627030"/>
            <a:ext cx="11304586" cy="6540012"/>
          </a:xfrm>
          <a:prstGeom prst="roundRect">
            <a:avLst>
              <a:gd name="adj" fmla="val 6179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71BFD8-9B26-1180-70C0-658E9105AF6B}"/>
              </a:ext>
            </a:extLst>
          </p:cNvPr>
          <p:cNvSpPr txBox="1"/>
          <p:nvPr/>
        </p:nvSpPr>
        <p:spPr>
          <a:xfrm>
            <a:off x="4391472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https://arxiv.org/pdf/2202.05387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en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1D2F6-DAF7-4C08-7845-494A4AC1D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76" y="2401889"/>
            <a:ext cx="7883524" cy="788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5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DCNv2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7580830-E411-AB87-35C6-9281DF8A878E}"/>
              </a:ext>
            </a:extLst>
          </p:cNvPr>
          <p:cNvGrpSpPr/>
          <p:nvPr/>
        </p:nvGrpSpPr>
        <p:grpSpPr>
          <a:xfrm>
            <a:off x="215008" y="1619250"/>
            <a:ext cx="8712968" cy="6295540"/>
            <a:chOff x="10404475" y="2766442"/>
            <a:chExt cx="6876429" cy="4968552"/>
          </a:xfrm>
        </p:grpSpPr>
        <p:sp>
          <p:nvSpPr>
            <p:cNvPr id="9" name="Скругленный прямоугольник 8">
              <a:extLst>
                <a:ext uri="{FF2B5EF4-FFF2-40B4-BE49-F238E27FC236}">
                  <a16:creationId xmlns:a16="http://schemas.microsoft.com/office/drawing/2014/main" id="{485DF5EA-AEEA-1B0D-7F4E-31424DF147D1}"/>
                </a:ext>
              </a:extLst>
            </p:cNvPr>
            <p:cNvSpPr/>
            <p:nvPr/>
          </p:nvSpPr>
          <p:spPr>
            <a:xfrm>
              <a:off x="10404475" y="2766442"/>
              <a:ext cx="6876429" cy="4968552"/>
            </a:xfrm>
            <a:prstGeom prst="roundRect">
              <a:avLst>
                <a:gd name="adj" fmla="val 44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172C5523-3A2F-8476-744D-53D0B3880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409" t="6059" r="5162" b="3976"/>
            <a:stretch/>
          </p:blipFill>
          <p:spPr>
            <a:xfrm>
              <a:off x="10561607" y="2937824"/>
              <a:ext cx="6562165" cy="4625788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0A5E126-22B3-D53C-CBBD-4E5651451ACE}"/>
              </a:ext>
            </a:extLst>
          </p:cNvPr>
          <p:cNvGrpSpPr/>
          <p:nvPr/>
        </p:nvGrpSpPr>
        <p:grpSpPr>
          <a:xfrm>
            <a:off x="9180512" y="1619249"/>
            <a:ext cx="8783637" cy="4253129"/>
            <a:chOff x="791072" y="3414514"/>
            <a:chExt cx="6840760" cy="3312368"/>
          </a:xfrm>
        </p:grpSpPr>
        <p:sp>
          <p:nvSpPr>
            <p:cNvPr id="6" name="Скругленный прямоугольник 5">
              <a:extLst>
                <a:ext uri="{FF2B5EF4-FFF2-40B4-BE49-F238E27FC236}">
                  <a16:creationId xmlns:a16="http://schemas.microsoft.com/office/drawing/2014/main" id="{E9E43ED0-6C48-A190-2250-089FDB56D641}"/>
                </a:ext>
              </a:extLst>
            </p:cNvPr>
            <p:cNvSpPr/>
            <p:nvPr/>
          </p:nvSpPr>
          <p:spPr>
            <a:xfrm>
              <a:off x="791072" y="3414514"/>
              <a:ext cx="6840760" cy="3312368"/>
            </a:xfrm>
            <a:prstGeom prst="roundRect">
              <a:avLst>
                <a:gd name="adj" fmla="val 47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992C6F1-9765-9A58-00AC-4F9D1F29D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81" t="7707" r="10093" b="8840"/>
            <a:stretch/>
          </p:blipFill>
          <p:spPr>
            <a:xfrm>
              <a:off x="1004329" y="3645309"/>
              <a:ext cx="6414247" cy="285077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31A056-07CD-E682-FDDB-357EAB386204}"/>
              </a:ext>
            </a:extLst>
          </p:cNvPr>
          <p:cNvSpPr txBox="1"/>
          <p:nvPr/>
        </p:nvSpPr>
        <p:spPr>
          <a:xfrm>
            <a:off x="4391472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https://arxiv.org/pdf/2008.13535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en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IDs</a:t>
            </a: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FB5AFA3-3728-8D5E-19D2-B84F6630F021}"/>
              </a:ext>
            </a:extLst>
          </p:cNvPr>
          <p:cNvGrpSpPr/>
          <p:nvPr/>
        </p:nvGrpSpPr>
        <p:grpSpPr>
          <a:xfrm>
            <a:off x="287016" y="1626716"/>
            <a:ext cx="12241360" cy="4752528"/>
            <a:chOff x="2159224" y="3126482"/>
            <a:chExt cx="12241360" cy="4752528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38BAAE18-BE87-2FF1-86E7-11981CAD23A1}"/>
                </a:ext>
              </a:extLst>
            </p:cNvPr>
            <p:cNvSpPr/>
            <p:nvPr/>
          </p:nvSpPr>
          <p:spPr>
            <a:xfrm>
              <a:off x="2159224" y="3126482"/>
              <a:ext cx="12241360" cy="4752528"/>
            </a:xfrm>
            <a:prstGeom prst="roundRect">
              <a:avLst>
                <a:gd name="adj" fmla="val 41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81E9352-E252-D03B-3A64-A22431205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7" t="16017" r="6222" b="6942"/>
            <a:stretch/>
          </p:blipFill>
          <p:spPr>
            <a:xfrm>
              <a:off x="2336304" y="3321779"/>
              <a:ext cx="11887201" cy="436193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711603-E850-FFFD-F09F-167A60EAB4F2}"/>
              </a:ext>
            </a:extLst>
          </p:cNvPr>
          <p:cNvSpPr txBox="1"/>
          <p:nvPr/>
        </p:nvSpPr>
        <p:spPr>
          <a:xfrm>
            <a:off x="4397712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https://arxiv.org/pdf/2306.08121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en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DC6AB4-0CCF-F1E7-6CF7-03664B030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880" y="4494634"/>
            <a:ext cx="7052695" cy="705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0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LLM4rec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6429B4-B8A3-8B7A-99D7-9B1E2A864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" t="3671" r="2411" b="5651"/>
          <a:stretch/>
        </p:blipFill>
        <p:spPr>
          <a:xfrm>
            <a:off x="262383" y="1622474"/>
            <a:ext cx="8737601" cy="6829946"/>
          </a:xfrm>
          <a:prstGeom prst="roundRect">
            <a:avLst>
              <a:gd name="adj" fmla="val 2024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C7865-6E12-023D-753F-0209935E9A50}"/>
              </a:ext>
            </a:extLst>
          </p:cNvPr>
          <p:cNvSpPr txBox="1"/>
          <p:nvPr/>
        </p:nvSpPr>
        <p:spPr>
          <a:xfrm>
            <a:off x="4463480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https://arxiv.org/pdf/2305.19860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en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E9809D-EE00-1A88-1DCE-9661860C6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6122">
            <a:off x="10514505" y="3468706"/>
            <a:ext cx="8924528" cy="83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0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B39760F-8FE5-5971-FA4C-E9B5E549C406}"/>
              </a:ext>
            </a:extLst>
          </p:cNvPr>
          <p:cNvGrpSpPr/>
          <p:nvPr/>
        </p:nvGrpSpPr>
        <p:grpSpPr>
          <a:xfrm>
            <a:off x="287015" y="1619250"/>
            <a:ext cx="8893497" cy="6460370"/>
            <a:chOff x="2015208" y="2766442"/>
            <a:chExt cx="7632848" cy="5544616"/>
          </a:xfrm>
        </p:grpSpPr>
        <p:sp>
          <p:nvSpPr>
            <p:cNvPr id="2" name="Скругленный прямоугольник 1">
              <a:extLst>
                <a:ext uri="{FF2B5EF4-FFF2-40B4-BE49-F238E27FC236}">
                  <a16:creationId xmlns:a16="http://schemas.microsoft.com/office/drawing/2014/main" id="{96301B96-2A28-7FE4-C43A-BA4DE24AC3D3}"/>
                </a:ext>
              </a:extLst>
            </p:cNvPr>
            <p:cNvSpPr/>
            <p:nvPr/>
          </p:nvSpPr>
          <p:spPr>
            <a:xfrm>
              <a:off x="2015208" y="2766442"/>
              <a:ext cx="7632848" cy="5544616"/>
            </a:xfrm>
            <a:prstGeom prst="roundRect">
              <a:avLst>
                <a:gd name="adj" fmla="val 46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B91867B-3A1C-DDBE-D9D9-892C458BC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2" t="5358" r="3529" b="939"/>
            <a:stretch/>
          </p:blipFill>
          <p:spPr>
            <a:xfrm>
              <a:off x="2174032" y="2945019"/>
              <a:ext cx="7315200" cy="518746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0BBF99C-5CB6-4785-1907-81F9591C240A}"/>
              </a:ext>
            </a:extLst>
          </p:cNvPr>
          <p:cNvSpPr txBox="1"/>
          <p:nvPr/>
        </p:nvSpPr>
        <p:spPr>
          <a:xfrm>
            <a:off x="4463480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https://arxiv.org/pdf/2305.19860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en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354C01-95D7-45B1-0BBE-9CEA3292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176" y="3774554"/>
            <a:ext cx="7772400" cy="77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16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E08ED66-9168-D8C2-8CD6-21D3D28636DE}"/>
              </a:ext>
            </a:extLst>
          </p:cNvPr>
          <p:cNvGrpSpPr/>
          <p:nvPr/>
        </p:nvGrpSpPr>
        <p:grpSpPr>
          <a:xfrm>
            <a:off x="286185" y="1637266"/>
            <a:ext cx="11413690" cy="3626780"/>
            <a:chOff x="3383360" y="3990578"/>
            <a:chExt cx="7704856" cy="2448272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BE28DD97-9701-1FC0-2A3B-35180CCA7EE6}"/>
                </a:ext>
              </a:extLst>
            </p:cNvPr>
            <p:cNvSpPr/>
            <p:nvPr/>
          </p:nvSpPr>
          <p:spPr>
            <a:xfrm>
              <a:off x="3383360" y="3990578"/>
              <a:ext cx="7704856" cy="2448272"/>
            </a:xfrm>
            <a:prstGeom prst="roundRect">
              <a:avLst>
                <a:gd name="adj" fmla="val 80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9CD9EFD7-7E75-E1F5-E03F-C35BD97EE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97" t="13780" r="2785" b="6832"/>
            <a:stretch/>
          </p:blipFill>
          <p:spPr>
            <a:xfrm>
              <a:off x="3578188" y="4133260"/>
              <a:ext cx="7315200" cy="216290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966537F-0612-AC5D-4E81-E921D062D694}"/>
              </a:ext>
            </a:extLst>
          </p:cNvPr>
          <p:cNvSpPr txBox="1"/>
          <p:nvPr/>
        </p:nvSpPr>
        <p:spPr>
          <a:xfrm>
            <a:off x="4463480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https://jalammar.github.io/illustrated-transformer/</a:t>
            </a:r>
            <a:r>
              <a:rPr lang="en-US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ru-RU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1D402-3742-F849-9429-0EF1D543C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9576">
            <a:off x="9851199" y="2054151"/>
            <a:ext cx="10471299" cy="1047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11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55E1CA5-108B-CCD0-1E36-4C944437766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TechLead </a:t>
            </a:r>
            <a:r>
              <a:rPr lang="en-US" dirty="0" err="1"/>
              <a:t>RecSys&amp;Search</a:t>
            </a:r>
            <a:r>
              <a:rPr lang="en-US" dirty="0"/>
              <a:t> platform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23FC58-EFD5-32FA-85C9-F02CF379032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Сетки </a:t>
            </a:r>
            <a:r>
              <a:rPr lang="en-US" dirty="0"/>
              <a:t>—</a:t>
            </a:r>
            <a:r>
              <a:rPr lang="ru-RU" dirty="0"/>
              <a:t> круто</a:t>
            </a:r>
            <a:r>
              <a:rPr lang="en-US" dirty="0"/>
              <a:t>, </a:t>
            </a:r>
            <a:r>
              <a:rPr lang="ru-RU" dirty="0"/>
              <a:t>а зачем?</a:t>
            </a:r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Обзор и ретроспектива</a:t>
            </a:r>
            <a:endParaRPr lang="en-US" dirty="0"/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en-US" dirty="0"/>
              <a:t>LLM — </a:t>
            </a:r>
            <a:r>
              <a:rPr lang="ru-RU" dirty="0"/>
              <a:t>круто</a:t>
            </a:r>
            <a:r>
              <a:rPr lang="en-US" dirty="0"/>
              <a:t>,  </a:t>
            </a:r>
            <a:r>
              <a:rPr lang="ru-RU" dirty="0"/>
              <a:t>а надо?</a:t>
            </a:r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Вспомним что такое трансформер</a:t>
            </a:r>
            <a:r>
              <a:rPr lang="en-US" dirty="0"/>
              <a:t> </a:t>
            </a:r>
            <a:r>
              <a:rPr lang="ru-RU" dirty="0"/>
              <a:t>и как его</a:t>
            </a:r>
            <a:br>
              <a:rPr lang="en-US" dirty="0"/>
            </a:br>
            <a:r>
              <a:rPr lang="ru-RU" dirty="0"/>
              <a:t>можно использовать в  рекомендациях</a:t>
            </a:r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endParaRPr lang="ru-RU" dirty="0"/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endParaRPr lang="ru-RU" dirty="0"/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BBBCCB7-5A0C-DF40-A5BA-0CC473AE2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  <a:p>
            <a:r>
              <a:rPr lang="ru-RU" dirty="0"/>
              <a:t>ЗАНЯТИЯ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16B6B9-2783-71A1-324E-50FC83D8AE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312" b="5312"/>
          <a:stretch>
            <a:fillRect/>
          </a:stretch>
        </p:blipFill>
        <p:spPr/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43FC57F9-0CD5-453B-EC86-31382CF65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В </a:t>
            </a:r>
            <a:r>
              <a:rPr lang="en-US" dirty="0"/>
              <a:t>IT</a:t>
            </a:r>
            <a:r>
              <a:rPr lang="ru-RU" dirty="0"/>
              <a:t> </a:t>
            </a:r>
            <a:r>
              <a:rPr lang="en-US" dirty="0"/>
              <a:t>10 </a:t>
            </a:r>
            <a:r>
              <a:rPr lang="ru-RU" dirty="0"/>
              <a:t>лет из них 4 года в </a:t>
            </a:r>
            <a:r>
              <a:rPr lang="en-US" dirty="0" err="1"/>
              <a:t>RecSys</a:t>
            </a:r>
            <a:endParaRPr lang="ru-RU" dirty="0"/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en-US" dirty="0"/>
              <a:t>TechLead </a:t>
            </a:r>
            <a:r>
              <a:rPr lang="en-US" dirty="0" err="1"/>
              <a:t>RecSys&amp;Search</a:t>
            </a:r>
            <a:r>
              <a:rPr lang="en-US" dirty="0"/>
              <a:t> Platform</a:t>
            </a:r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endParaRPr lang="ru-RU" dirty="0"/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endParaRPr lang="ru-RU" dirty="0"/>
          </a:p>
          <a:p>
            <a:pPr marL="342900" indent="-342900">
              <a:spcBef>
                <a:spcPts val="2000"/>
              </a:spcBef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069D660-CD53-8B8D-A7BC-17038BA11B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Кузнецов Сергей</a:t>
            </a:r>
          </a:p>
        </p:txBody>
      </p:sp>
    </p:spTree>
    <p:extLst>
      <p:ext uri="{BB962C8B-B14F-4D97-AF65-F5344CB8AC3E}">
        <p14:creationId xmlns:p14="http://schemas.microsoft.com/office/powerpoint/2010/main" val="41742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61760-4175-6F76-A823-27780DF7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Нейронная сеть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9335127-57AB-6E18-114E-031213031FD6}"/>
              </a:ext>
            </a:extLst>
          </p:cNvPr>
          <p:cNvGrpSpPr/>
          <p:nvPr/>
        </p:nvGrpSpPr>
        <p:grpSpPr>
          <a:xfrm>
            <a:off x="312242" y="1619249"/>
            <a:ext cx="12648107" cy="6866115"/>
            <a:chOff x="4319464" y="2622426"/>
            <a:chExt cx="10081120" cy="5472608"/>
          </a:xfrm>
        </p:grpSpPr>
        <p:sp>
          <p:nvSpPr>
            <p:cNvPr id="3" name="Скругленный прямоугольник 2">
              <a:extLst>
                <a:ext uri="{FF2B5EF4-FFF2-40B4-BE49-F238E27FC236}">
                  <a16:creationId xmlns:a16="http://schemas.microsoft.com/office/drawing/2014/main" id="{A6DFCF47-1784-E984-355C-60441BC0F645}"/>
                </a:ext>
              </a:extLst>
            </p:cNvPr>
            <p:cNvSpPr/>
            <p:nvPr/>
          </p:nvSpPr>
          <p:spPr>
            <a:xfrm>
              <a:off x="4319464" y="2622426"/>
              <a:ext cx="10081120" cy="5472608"/>
            </a:xfrm>
            <a:prstGeom prst="roundRect">
              <a:avLst>
                <a:gd name="adj" fmla="val 4971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C4701EC-363D-334F-F438-4F61D123D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31" t="10797" r="1480" b="4297"/>
            <a:stretch/>
          </p:blipFill>
          <p:spPr>
            <a:xfrm>
              <a:off x="4489891" y="2760310"/>
              <a:ext cx="9740266" cy="5196840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36D421-8210-07D7-CEE4-2B08453C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9576">
            <a:off x="11188941" y="3354570"/>
            <a:ext cx="8760418" cy="87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0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D6EC4-66FB-0928-82B6-7A85D229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схема рекомендаций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1242D8-03E1-21A4-3B00-BC1BE601B3BD}"/>
              </a:ext>
            </a:extLst>
          </p:cNvPr>
          <p:cNvGrpSpPr/>
          <p:nvPr/>
        </p:nvGrpSpPr>
        <p:grpSpPr>
          <a:xfrm>
            <a:off x="1907444" y="2290763"/>
            <a:ext cx="14473112" cy="931168"/>
            <a:chOff x="287016" y="1619250"/>
            <a:chExt cx="14473112" cy="931168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72FCE365-D328-D830-8AB4-EE32ABFB41CB}"/>
                </a:ext>
              </a:extLst>
            </p:cNvPr>
            <p:cNvSpPr/>
            <p:nvPr/>
          </p:nvSpPr>
          <p:spPr>
            <a:xfrm>
              <a:off x="287016" y="1619250"/>
              <a:ext cx="4824536" cy="931168"/>
            </a:xfrm>
            <a:prstGeom prst="roundRect">
              <a:avLst/>
            </a:prstGeom>
            <a:solidFill>
              <a:srgbClr val="E0D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360000"/>
              <a:r>
                <a:rPr lang="ru-RU" sz="3200" dirty="0">
                  <a:solidFill>
                    <a:sysClr val="windowText" lastClr="000000"/>
                  </a:solidFill>
                  <a:latin typeface="MTS Compact" panose="020B0306020102020303" pitchFamily="34" charset="0"/>
                  <a:ea typeface="MTS Compact" panose="020B0306020102020303" pitchFamily="34" charset="0"/>
                  <a:cs typeface="Arial" charset="0"/>
                </a:rPr>
                <a:t>Генерация кандидатов</a:t>
              </a:r>
            </a:p>
          </p:txBody>
        </p:sp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1A72459D-4B6B-FA09-0E35-CB47524CC11B}"/>
                </a:ext>
              </a:extLst>
            </p:cNvPr>
            <p:cNvSpPr/>
            <p:nvPr/>
          </p:nvSpPr>
          <p:spPr>
            <a:xfrm>
              <a:off x="5579604" y="1619250"/>
              <a:ext cx="3600400" cy="931168"/>
            </a:xfrm>
            <a:prstGeom prst="roundRect">
              <a:avLst/>
            </a:prstGeom>
            <a:solidFill>
              <a:srgbClr val="E0D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360000"/>
              <a:r>
                <a:rPr lang="ru-RU" sz="3200" dirty="0">
                  <a:solidFill>
                    <a:sysClr val="windowText" lastClr="000000"/>
                  </a:solidFill>
                  <a:latin typeface="MTS Compact" panose="020B0306020102020303" pitchFamily="34" charset="0"/>
                  <a:ea typeface="MTS Compact" panose="020B0306020102020303" pitchFamily="34" charset="0"/>
                  <a:cs typeface="Arial" charset="0"/>
                </a:rPr>
                <a:t>Ранжирование</a:t>
              </a:r>
            </a:p>
          </p:txBody>
        </p:sp>
        <p:sp>
          <p:nvSpPr>
            <p:cNvPr id="6" name="Скругленный прямоугольник 5">
              <a:extLst>
                <a:ext uri="{FF2B5EF4-FFF2-40B4-BE49-F238E27FC236}">
                  <a16:creationId xmlns:a16="http://schemas.microsoft.com/office/drawing/2014/main" id="{023A500E-EC52-5293-B5D6-B2192328788A}"/>
                </a:ext>
              </a:extLst>
            </p:cNvPr>
            <p:cNvSpPr/>
            <p:nvPr/>
          </p:nvSpPr>
          <p:spPr>
            <a:xfrm>
              <a:off x="9648056" y="1619250"/>
              <a:ext cx="5112072" cy="931168"/>
            </a:xfrm>
            <a:prstGeom prst="roundRect">
              <a:avLst/>
            </a:prstGeom>
            <a:solidFill>
              <a:srgbClr val="E0D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360000"/>
              <a:r>
                <a:rPr lang="ru-RU" sz="3200" dirty="0">
                  <a:solidFill>
                    <a:sysClr val="windowText" lastClr="000000"/>
                  </a:solidFill>
                  <a:latin typeface="MTS Compact" panose="020B0306020102020303" pitchFamily="34" charset="0"/>
                  <a:ea typeface="MTS Compact" panose="020B0306020102020303" pitchFamily="34" charset="0"/>
                  <a:cs typeface="Arial" charset="0"/>
                </a:rPr>
                <a:t>Дополнительная логика</a:t>
              </a:r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9C0648-B4E0-B2B9-C642-D4E43663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96122">
            <a:off x="10514505" y="3468706"/>
            <a:ext cx="8924528" cy="83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90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77FA3-6240-DDD8-361B-42F4880E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Есть два ранжирующих стула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A4B16-7DD2-C1FF-B0AD-13EFC5BF7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00" y="2433563"/>
            <a:ext cx="7450282" cy="3141191"/>
          </a:xfrm>
        </p:spPr>
        <p:txBody>
          <a:bodyPr>
            <a:normAutofit/>
          </a:bodyPr>
          <a:lstStyle/>
          <a:p>
            <a:pPr marL="360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Проще с таймингами</a:t>
            </a:r>
          </a:p>
          <a:p>
            <a:pPr marL="360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Более надежен</a:t>
            </a:r>
          </a:p>
          <a:p>
            <a:pPr marL="360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en" dirty="0"/>
              <a:t>Feature generation </a:t>
            </a:r>
            <a:r>
              <a:rPr lang="ru-RU" dirty="0"/>
              <a:t>—</a:t>
            </a:r>
            <a:r>
              <a:rPr lang="en" dirty="0"/>
              <a:t> </a:t>
            </a:r>
            <a:r>
              <a:rPr lang="ru-RU" dirty="0"/>
              <a:t>наше все</a:t>
            </a:r>
          </a:p>
          <a:p>
            <a:pPr marL="360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Нельзя </a:t>
            </a:r>
            <a:r>
              <a:rPr lang="ru-RU" dirty="0" err="1"/>
              <a:t>дообучать</a:t>
            </a:r>
            <a:endParaRPr lang="ru-RU" dirty="0"/>
          </a:p>
          <a:p>
            <a:pPr marL="360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Более легок в интерпретации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13A96B-CC5B-023A-35EB-F9074A82E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000" y="1641475"/>
            <a:ext cx="7488238" cy="649288"/>
          </a:xfrm>
        </p:spPr>
        <p:txBody>
          <a:bodyPr/>
          <a:lstStyle/>
          <a:p>
            <a:r>
              <a:rPr lang="en" dirty="0" err="1"/>
              <a:t>GradBoost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6617B02-DC4C-AB80-C61B-16AF397AAD4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424044" y="2433563"/>
            <a:ext cx="8136779" cy="3141191"/>
          </a:xfrm>
        </p:spPr>
        <p:txBody>
          <a:bodyPr>
            <a:normAutofit/>
          </a:bodyPr>
          <a:lstStyle/>
          <a:p>
            <a:pPr marL="360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Нужно много данных</a:t>
            </a:r>
          </a:p>
          <a:p>
            <a:pPr marL="360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en" dirty="0"/>
              <a:t>Multitask </a:t>
            </a:r>
            <a:r>
              <a:rPr lang="ru-RU" dirty="0"/>
              <a:t>и </a:t>
            </a:r>
            <a:r>
              <a:rPr lang="en" dirty="0"/>
              <a:t>transfer learning</a:t>
            </a:r>
          </a:p>
          <a:p>
            <a:pPr marL="360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Учитывают идеологически отличающиеся</a:t>
            </a:r>
            <a:br>
              <a:rPr lang="ru-RU" dirty="0"/>
            </a:br>
            <a:r>
              <a:rPr lang="ru-RU" dirty="0"/>
              <a:t>от </a:t>
            </a:r>
            <a:r>
              <a:rPr lang="en" dirty="0" err="1"/>
              <a:t>gradboost</a:t>
            </a:r>
            <a:r>
              <a:rPr lang="en" dirty="0"/>
              <a:t> </a:t>
            </a:r>
            <a:r>
              <a:rPr lang="ru-RU" dirty="0"/>
              <a:t>паттерны</a:t>
            </a:r>
          </a:p>
          <a:p>
            <a:pPr marL="360900" indent="-342900">
              <a:spcBef>
                <a:spcPts val="2000"/>
              </a:spcBef>
              <a:buFont typeface="Wingdings" pitchFamily="2" charset="2"/>
              <a:buChar char="§"/>
            </a:pPr>
            <a:r>
              <a:rPr lang="ru-RU" dirty="0"/>
              <a:t>Хорошо работают с последовательностями,</a:t>
            </a:r>
            <a:br>
              <a:rPr lang="ru-RU" dirty="0"/>
            </a:br>
            <a:r>
              <a:rPr lang="ru-RU" dirty="0"/>
              <a:t>текстами, картинками и </a:t>
            </a:r>
            <a:r>
              <a:rPr lang="ru-RU" dirty="0" err="1"/>
              <a:t>тд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E65BC20-BA4E-9DF3-C0A5-1A3C6C34D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23920" y="1641475"/>
            <a:ext cx="7488238" cy="649288"/>
          </a:xfrm>
        </p:spPr>
        <p:txBody>
          <a:bodyPr/>
          <a:lstStyle/>
          <a:p>
            <a:r>
              <a:rPr lang="en" dirty="0"/>
              <a:t>Neural Networks</a:t>
            </a:r>
          </a:p>
        </p:txBody>
      </p:sp>
      <p:sp>
        <p:nvSpPr>
          <p:cNvPr id="7" name="Треугольник 6">
            <a:extLst>
              <a:ext uri="{FF2B5EF4-FFF2-40B4-BE49-F238E27FC236}">
                <a16:creationId xmlns:a16="http://schemas.microsoft.com/office/drawing/2014/main" id="{42F9A286-80DA-5DC4-BB47-EDF8D1297C8C}"/>
              </a:ext>
            </a:extLst>
          </p:cNvPr>
          <p:cNvSpPr/>
          <p:nvPr/>
        </p:nvSpPr>
        <p:spPr>
          <a:xfrm>
            <a:off x="5987685" y="6726882"/>
            <a:ext cx="2171761" cy="1872208"/>
          </a:xfrm>
          <a:prstGeom prst="triangle">
            <a:avLst/>
          </a:prstGeom>
          <a:solidFill>
            <a:srgbClr val="E0D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E4D783E-4EA6-CD9E-FA9F-4C86182BB280}"/>
              </a:ext>
            </a:extLst>
          </p:cNvPr>
          <p:cNvCxnSpPr>
            <a:cxnSpLocks/>
          </p:cNvCxnSpPr>
          <p:nvPr/>
        </p:nvCxnSpPr>
        <p:spPr>
          <a:xfrm>
            <a:off x="2447256" y="6711450"/>
            <a:ext cx="9252619" cy="0"/>
          </a:xfrm>
          <a:prstGeom prst="line">
            <a:avLst/>
          </a:prstGeom>
          <a:ln w="76200">
            <a:solidFill>
              <a:srgbClr val="E0DF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990C6CE-0AEF-6EFD-7CA8-FDCA480545FF}"/>
              </a:ext>
            </a:extLst>
          </p:cNvPr>
          <p:cNvCxnSpPr>
            <a:cxnSpLocks/>
          </p:cNvCxnSpPr>
          <p:nvPr/>
        </p:nvCxnSpPr>
        <p:spPr>
          <a:xfrm>
            <a:off x="11700284" y="5938518"/>
            <a:ext cx="0" cy="788364"/>
          </a:xfrm>
          <a:prstGeom prst="line">
            <a:avLst/>
          </a:prstGeom>
          <a:ln w="76200">
            <a:solidFill>
              <a:srgbClr val="E0DF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E24506D-17D3-2B49-4E68-C73516E74B89}"/>
              </a:ext>
            </a:extLst>
          </p:cNvPr>
          <p:cNvCxnSpPr>
            <a:cxnSpLocks/>
          </p:cNvCxnSpPr>
          <p:nvPr/>
        </p:nvCxnSpPr>
        <p:spPr>
          <a:xfrm>
            <a:off x="8567936" y="5923086"/>
            <a:ext cx="6264696" cy="0"/>
          </a:xfrm>
          <a:prstGeom prst="line">
            <a:avLst/>
          </a:prstGeom>
          <a:ln w="76200">
            <a:solidFill>
              <a:srgbClr val="E0DF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13F0CDF-C8E3-FA0D-391D-96A10A034A1D}"/>
              </a:ext>
            </a:extLst>
          </p:cNvPr>
          <p:cNvCxnSpPr>
            <a:cxnSpLocks/>
          </p:cNvCxnSpPr>
          <p:nvPr/>
        </p:nvCxnSpPr>
        <p:spPr>
          <a:xfrm>
            <a:off x="2447256" y="5916746"/>
            <a:ext cx="0" cy="788364"/>
          </a:xfrm>
          <a:prstGeom prst="line">
            <a:avLst/>
          </a:prstGeom>
          <a:ln w="76200">
            <a:solidFill>
              <a:srgbClr val="E0DF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ECAC353-9B0D-D0F1-263D-D00E0D4B7D93}"/>
              </a:ext>
            </a:extLst>
          </p:cNvPr>
          <p:cNvCxnSpPr>
            <a:cxnSpLocks/>
          </p:cNvCxnSpPr>
          <p:nvPr/>
        </p:nvCxnSpPr>
        <p:spPr>
          <a:xfrm>
            <a:off x="215009" y="5901314"/>
            <a:ext cx="4464495" cy="0"/>
          </a:xfrm>
          <a:prstGeom prst="line">
            <a:avLst/>
          </a:prstGeom>
          <a:ln w="76200">
            <a:solidFill>
              <a:srgbClr val="E0DFF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04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for YouTube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C6A4F-D38A-1D5C-A5D3-D694C53DED98}"/>
              </a:ext>
            </a:extLst>
          </p:cNvPr>
          <p:cNvSpPr txBox="1"/>
          <p:nvPr/>
        </p:nvSpPr>
        <p:spPr>
          <a:xfrm>
            <a:off x="4391472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https://dl.acm.org/doi/pdf/10.1145/2959100.2959190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3840722-B477-9F6C-23A8-8D19F4A1ADE8}"/>
              </a:ext>
            </a:extLst>
          </p:cNvPr>
          <p:cNvGrpSpPr/>
          <p:nvPr/>
        </p:nvGrpSpPr>
        <p:grpSpPr>
          <a:xfrm>
            <a:off x="287016" y="1614314"/>
            <a:ext cx="10621441" cy="6912768"/>
            <a:chOff x="3599384" y="1974354"/>
            <a:chExt cx="10621441" cy="6912768"/>
          </a:xfrm>
        </p:grpSpPr>
        <p:sp>
          <p:nvSpPr>
            <p:cNvPr id="2" name="Скругленный прямоугольник 1">
              <a:extLst>
                <a:ext uri="{FF2B5EF4-FFF2-40B4-BE49-F238E27FC236}">
                  <a16:creationId xmlns:a16="http://schemas.microsoft.com/office/drawing/2014/main" id="{69A014F8-893C-DA65-474E-7DF6DF005A2C}"/>
                </a:ext>
              </a:extLst>
            </p:cNvPr>
            <p:cNvSpPr/>
            <p:nvPr/>
          </p:nvSpPr>
          <p:spPr>
            <a:xfrm>
              <a:off x="3599384" y="1974354"/>
              <a:ext cx="10621441" cy="6912768"/>
            </a:xfrm>
            <a:prstGeom prst="roundRect">
              <a:avLst>
                <a:gd name="adj" fmla="val 29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C2136C9-9D38-A4D1-F4F9-2BF7EE962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34" t="7061" r="7438" b="2094"/>
            <a:stretch/>
          </p:blipFill>
          <p:spPr>
            <a:xfrm>
              <a:off x="3801773" y="2160000"/>
              <a:ext cx="10216662" cy="6541477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36BD73E-E822-1A3B-A0E4-7CBC9D461125}"/>
              </a:ext>
            </a:extLst>
          </p:cNvPr>
          <p:cNvGrpSpPr/>
          <p:nvPr/>
        </p:nvGrpSpPr>
        <p:grpSpPr>
          <a:xfrm>
            <a:off x="11952312" y="4028473"/>
            <a:ext cx="8518125" cy="8375805"/>
            <a:chOff x="11952312" y="4028473"/>
            <a:chExt cx="8518125" cy="837580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2E7C733-0365-5BF8-6091-B67C4D527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06162" y="4926682"/>
              <a:ext cx="6264275" cy="6440733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809681F9-F727-5AA5-5265-901F38C9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52312" y="7590978"/>
              <a:ext cx="5181600" cy="48133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723DFA8A-3884-15BA-6C72-746EE631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460549">
              <a:off x="14325856" y="4028473"/>
              <a:ext cx="3096344" cy="309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53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Wide&amp;Deep</a:t>
            </a: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3BBCD65-91B4-14E7-741F-94551EC6A20B}"/>
              </a:ext>
            </a:extLst>
          </p:cNvPr>
          <p:cNvGrpSpPr/>
          <p:nvPr/>
        </p:nvGrpSpPr>
        <p:grpSpPr>
          <a:xfrm>
            <a:off x="287015" y="1614313"/>
            <a:ext cx="13933809" cy="6650227"/>
            <a:chOff x="2087216" y="2478410"/>
            <a:chExt cx="12673408" cy="6048672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24FB1D1B-7ED1-9F27-2F3E-7F6EBE8004B0}"/>
                </a:ext>
              </a:extLst>
            </p:cNvPr>
            <p:cNvSpPr/>
            <p:nvPr/>
          </p:nvSpPr>
          <p:spPr>
            <a:xfrm>
              <a:off x="2087216" y="2478410"/>
              <a:ext cx="12673408" cy="6048672"/>
            </a:xfrm>
            <a:prstGeom prst="roundRect">
              <a:avLst>
                <a:gd name="adj" fmla="val 41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9650758-DC91-FA39-6731-77D269722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4" t="17752" r="7998" b="3116"/>
            <a:stretch/>
          </p:blipFill>
          <p:spPr>
            <a:xfrm>
              <a:off x="2278097" y="2654039"/>
              <a:ext cx="12291646" cy="569741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9B0D266-F51B-8F02-4624-B51510885D08}"/>
              </a:ext>
            </a:extLst>
          </p:cNvPr>
          <p:cNvSpPr txBox="1"/>
          <p:nvPr/>
        </p:nvSpPr>
        <p:spPr>
          <a:xfrm>
            <a:off x="4391472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https://arxiv.org/abs/1606.07792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en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47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373B6E9-F3D9-E128-3F1A-5973F7F6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DEEPFM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0B6712A-B863-8E43-68E5-1DE47DB094CD}"/>
              </a:ext>
            </a:extLst>
          </p:cNvPr>
          <p:cNvGrpSpPr/>
          <p:nvPr/>
        </p:nvGrpSpPr>
        <p:grpSpPr>
          <a:xfrm>
            <a:off x="215008" y="1619249"/>
            <a:ext cx="12745342" cy="6699475"/>
            <a:chOff x="3455368" y="2694434"/>
            <a:chExt cx="11233248" cy="5904656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7DFBA2AE-00F0-36EC-814D-98AF0204B6E0}"/>
                </a:ext>
              </a:extLst>
            </p:cNvPr>
            <p:cNvSpPr/>
            <p:nvPr/>
          </p:nvSpPr>
          <p:spPr>
            <a:xfrm>
              <a:off x="3455368" y="2694434"/>
              <a:ext cx="11233248" cy="5904656"/>
            </a:xfrm>
            <a:prstGeom prst="roundRect">
              <a:avLst>
                <a:gd name="adj" fmla="val 41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dirty="0" err="1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A47AC76-D5F8-7EA8-43AC-E312A0339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83" t="9438" r="6630" b="1747"/>
            <a:stretch/>
          </p:blipFill>
          <p:spPr>
            <a:xfrm>
              <a:off x="3655931" y="2938731"/>
              <a:ext cx="10832123" cy="541606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51161D-60D4-FF89-7BD4-81280E92B230}"/>
              </a:ext>
            </a:extLst>
          </p:cNvPr>
          <p:cNvSpPr txBox="1"/>
          <p:nvPr/>
        </p:nvSpPr>
        <p:spPr>
          <a:xfrm>
            <a:off x="4397712" y="9351108"/>
            <a:ext cx="928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https://arxiv.org/pdf/1703.04247</a:t>
            </a:r>
            <a:r>
              <a:rPr lang="ru-RU" sz="2000" dirty="0">
                <a:solidFill>
                  <a:srgbClr val="6450B8"/>
                </a:solidFill>
                <a:latin typeface="MTS Compact" panose="020B0306020102020303" pitchFamily="34" charset="0"/>
                <a:ea typeface="MTS Compact" panose="020B0306020102020303" pitchFamily="34" charset="0"/>
              </a:rPr>
              <a:t> </a:t>
            </a:r>
            <a:endParaRPr lang="en" sz="2000" dirty="0">
              <a:solidFill>
                <a:srgbClr val="6450B8"/>
              </a:solidFill>
              <a:latin typeface="MTS Compact" panose="020B0306020102020303" pitchFamily="34" charset="0"/>
              <a:ea typeface="MTS Compact" panose="020B0306020102020303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4F8CA5-0283-6C0E-2113-380AA6C6B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224" y="2290763"/>
            <a:ext cx="9865096" cy="98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398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-22">
  <a:themeElements>
    <a:clrScheme name="Custom 70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F77BF7"/>
      </a:accent1>
      <a:accent2>
        <a:srgbClr val="04CFFF"/>
      </a:accent2>
      <a:accent3>
        <a:srgbClr val="CEFFA6"/>
      </a:accent3>
      <a:accent4>
        <a:srgbClr val="9557E5"/>
      </a:accent4>
      <a:accent5>
        <a:srgbClr val="007EE8"/>
      </a:accent5>
      <a:accent6>
        <a:srgbClr val="FF0032"/>
      </a:accent6>
      <a:hlink>
        <a:srgbClr val="FF0032"/>
      </a:hlink>
      <a:folHlink>
        <a:srgbClr val="A9A9A9"/>
      </a:folHlink>
    </a:clrScheme>
    <a:fontScheme name="MTS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noFill/>
        </a:ln>
      </a:spPr>
      <a:bodyPr lIns="0" tIns="0" rIns="0" bIns="0" rtlCol="0" anchor="ctr"/>
      <a:lstStyle>
        <a:defPPr algn="ctr"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90000"/>
              <a:lumOff val="10000"/>
              <a:alpha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_ВШЭ_ВНЕШКА" id="{027612B8-2127-6945-A57B-379664EC975A}" vid="{C7369C33-3FAC-BC4E-BFA7-53B3B03FCA8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Тема1-22</Template>
  <TotalTime>1546</TotalTime>
  <Words>457</Words>
  <Application>Microsoft Macintosh PowerPoint</Application>
  <PresentationFormat>Произвольный</PresentationFormat>
  <Paragraphs>101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Calibri</vt:lpstr>
      <vt:lpstr>Wingdings</vt:lpstr>
      <vt:lpstr>MTS Text</vt:lpstr>
      <vt:lpstr>MTS Compact</vt:lpstr>
      <vt:lpstr>Arial</vt:lpstr>
      <vt:lpstr>Consolas</vt:lpstr>
      <vt:lpstr>Системный шрифт, обычный</vt:lpstr>
      <vt:lpstr>MTS Wide Medium</vt:lpstr>
      <vt:lpstr>Тема1-22</vt:lpstr>
      <vt:lpstr>НЕЙРОННЫЕ СЕТИ В РЕКОМЕНДАЦИЯХ</vt:lpstr>
      <vt:lpstr>Презентация PowerPoint</vt:lpstr>
      <vt:lpstr>Презентация PowerPoint</vt:lpstr>
      <vt:lpstr>Нейронная сеть</vt:lpstr>
      <vt:lpstr>Общая схема рекомендаций</vt:lpstr>
      <vt:lpstr>Есть два ранжирующих стула</vt:lpstr>
      <vt:lpstr>Deep Neural Networks for YouTube</vt:lpstr>
      <vt:lpstr>Wide&amp;Deep</vt:lpstr>
      <vt:lpstr>DEEPFM</vt:lpstr>
      <vt:lpstr>GCN</vt:lpstr>
      <vt:lpstr>TwHIN</vt:lpstr>
      <vt:lpstr>DCNv2</vt:lpstr>
      <vt:lpstr>Semantic IDs</vt:lpstr>
      <vt:lpstr>LLM4rec</vt:lpstr>
      <vt:lpstr>Презентация PowerPoint</vt:lpstr>
      <vt:lpstr>Transformer</vt:lpstr>
      <vt:lpstr>Transformer</vt:lpstr>
      <vt:lpstr>Self attention</vt:lpstr>
      <vt:lpstr>Self attention</vt:lpstr>
      <vt:lpstr>Pos Encoding</vt:lpstr>
      <vt:lpstr>Make diference</vt:lpstr>
      <vt:lpstr>Презентация PowerPoint</vt:lpstr>
      <vt:lpstr>SASrec</vt:lpstr>
      <vt:lpstr>Bert4rec</vt:lpstr>
      <vt:lpstr>PinnerFormer</vt:lpstr>
      <vt:lpstr>HSTU</vt:lpstr>
      <vt:lpstr>ARGUS</vt:lpstr>
      <vt:lpstr>ARGUS</vt:lpstr>
      <vt:lpstr>ARGUS</vt:lpstr>
      <vt:lpstr>OneRec</vt:lpstr>
      <vt:lpstr>Общая архитектура</vt:lpstr>
      <vt:lpstr>Презентация PowerPoint</vt:lpstr>
      <vt:lpstr>Где и как мы можем. Применять сети?</vt:lpstr>
      <vt:lpstr>Полезные ссылки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ВОТ ТУТ</dc:title>
  <dc:creator>Глазкова Наталия</dc:creator>
  <cp:lastModifiedBy>Кузнецов Сергей</cp:lastModifiedBy>
  <cp:revision>6</cp:revision>
  <dcterms:created xsi:type="dcterms:W3CDTF">2024-12-11T08:24:27Z</dcterms:created>
  <dcterms:modified xsi:type="dcterms:W3CDTF">2025-10-15T11:59:25Z</dcterms:modified>
</cp:coreProperties>
</file>